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0" r:id="rId7"/>
    <p:sldId id="261" r:id="rId8"/>
    <p:sldId id="262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63" r:id="rId29"/>
    <p:sldId id="264" r:id="rId30"/>
  </p:sldIdLst>
  <p:sldSz cx="9144000" cy="6858000" type="screen4x3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gs" Target="tags/tag2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4190C3-7285-4D2F-BB4E-040D89276B2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tags" Target="../tags/tag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tags" Target="../tags/tag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tags" Target="../tags/tag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tags" Target="../tags/tag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tags" Target="../tags/tag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tags" Target="../tags/tag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tags" Target="../tags/tag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tags" Target="../tags/tag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tags" Target="../tags/tag12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tags" Target="../tags/tag14.xml"/><Relationship Id="rId2" Type="http://schemas.openxmlformats.org/officeDocument/2006/relationships/image" Target="../media/image14.png"/><Relationship Id="rId1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tags" Target="../tags/tag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tags" Target="../tags/tag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tags" Target="../tags/tag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tags" Target="../tags/tag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tags" Target="../tags/tag1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tags" Target="../tags/tag2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tags" Target="../tags/tag2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7d195523061f1c0" descr="e7d195523061f1c0600ade85ab8d19863d296bbd6d3c8047FB0A4867354E4F1E3A7DEAE3C4C4B5C9777EC9E9D7F78045DB0296A4194571101A21F67FC7D6C39966CE50B69116E2EE84E571E25F3C0CCE21D51995AEE648537E740CEA7618AB930102B534381A4D659FACB713EADFEEF3A07E9AE228A0A86F3911C6D7004F86999813B5C3A29D38A2E60656253DA35015324BD0E860A42138" hidden="1"/>
          <p:cNvSpPr txBox="1"/>
          <p:nvPr/>
        </p:nvSpPr>
        <p:spPr>
          <a:xfrm>
            <a:off x="-362485" y="2209800"/>
            <a:ext cx="316230" cy="762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0600ade85ab8d19863d296bbd6d3c8047FB0A4867354E4F1E3A7DEAE3C4C4B5C9777EC9E9D7F78045DB0296A4194571101A21F67FC7D6C39966CE50B69116E2EE84E571E25F3C0CCE21D51995AEE648537E740CEA7618AB930102B534381A4D659FACB713EADFEEF3A07E9AE228A0A86F3911C6D7004F86999813B5C3A29D38A2E60656253DA35015324BD0E860A42138</a:t>
            </a:r>
            <a:endParaRPr lang="zh-CN" altLang="en-US" sz="100"/>
          </a:p>
        </p:txBody>
      </p:sp>
      <p:sp>
        <p:nvSpPr>
          <p:cNvPr id="18" name="椭圆 17" descr="e7d195523061f1c0600ade85ab8d19863d296bbd6d3c8047FB0A4867354E4F1E3A7DEAE3C4C4B5C9777EC9E9D7F78045DB0296A4194571101A21F67FC7D6C39966CE50B69116E2EE84E571E25F3C0CCE21D51995AEE648537E740CEA7618AB930102B534381A4D659FACB713EADFEEF3A07E9AE228A0A86F3911C6D7004F86999813B5C3A29D38A2E60656253DA35015324BD0E860A42138"/>
          <p:cNvSpPr/>
          <p:nvPr/>
        </p:nvSpPr>
        <p:spPr>
          <a:xfrm>
            <a:off x="3481688" y="1842136"/>
            <a:ext cx="646314" cy="64631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经典繁角隶" panose="02010609000101010101" pitchFamily="49" charset="-122"/>
                <a:ea typeface="经典繁角隶" panose="02010609000101010101" pitchFamily="49" charset="-122"/>
                <a:cs typeface="经典繁角隶" panose="02010609000101010101" pitchFamily="49" charset="-122"/>
              </a:rPr>
              <a:t>日</a:t>
            </a:r>
            <a:endParaRPr lang="zh-CN" altLang="en-US" sz="3000" b="1" dirty="0">
              <a:latin typeface="经典繁角隶" panose="02010609000101010101" pitchFamily="49" charset="-122"/>
              <a:ea typeface="经典繁角隶" panose="02010609000101010101" pitchFamily="49" charset="-122"/>
              <a:cs typeface="经典繁角隶" panose="02010609000101010101" pitchFamily="49" charset="-122"/>
            </a:endParaRPr>
          </a:p>
        </p:txBody>
      </p:sp>
      <p:sp>
        <p:nvSpPr>
          <p:cNvPr id="20" name="椭圆 19" descr="e7d195523061f1c0600ade85ab8d19863d296bbd6d3c8047FB0A4867354E4F1E3A7DEAE3C4C4B5C9777EC9E9D7F78045DB0296A4194571101A21F67FC7D6C39966CE50B69116E2EE84E571E25F3C0CCE21D51995AEE648537E740CEA7618AB930102B534381A4D659FACB713EADFEEF3A07E9AE228A0A86F3911C6D7004F86999813B5C3A29D38A2E60656253DA35015324BD0E860A42138"/>
          <p:cNvSpPr/>
          <p:nvPr/>
        </p:nvSpPr>
        <p:spPr>
          <a:xfrm>
            <a:off x="4839335" y="1817787"/>
            <a:ext cx="646314" cy="64631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经典繁角隶" panose="02010609000101010101" pitchFamily="49" charset="-122"/>
                <a:ea typeface="经典繁角隶" panose="02010609000101010101" pitchFamily="49" charset="-122"/>
                <a:cs typeface="经典繁角隶" panose="02010609000101010101" pitchFamily="49" charset="-122"/>
              </a:rPr>
              <a:t>晷</a:t>
            </a:r>
            <a:endParaRPr lang="zh-CN" altLang="en-US" sz="3000" b="1" dirty="0">
              <a:latin typeface="经典繁角隶" panose="02010609000101010101" pitchFamily="49" charset="-122"/>
              <a:ea typeface="经典繁角隶" panose="02010609000101010101" pitchFamily="49" charset="-122"/>
              <a:cs typeface="经典繁角隶" panose="02010609000101010101" pitchFamily="49" charset="-122"/>
            </a:endParaRPr>
          </a:p>
        </p:txBody>
      </p:sp>
      <p:sp>
        <p:nvSpPr>
          <p:cNvPr id="21" name="文本框 20" descr="e7d195523061f1c0600ade85ab8d19863d296bbd6d3c8047FB0A4867354E4F1E3A7DEAE3C4C4B5C9777EC9E9D7F78045DB0296A4194571101A21F67FC7D6C39966CE50B69116E2EE84E571E25F3C0CCE21D51995AEE648537E740CEA7618AB930102B534381A4D659FACB713EADFEEF3A07E9AE228A0A86F3911C6D7004F86999813B5C3A29D38A2E60656253DA35015324BD0E860A42138"/>
          <p:cNvSpPr txBox="1"/>
          <p:nvPr/>
        </p:nvSpPr>
        <p:spPr>
          <a:xfrm>
            <a:off x="2016744" y="2646597"/>
            <a:ext cx="5110512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5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天容如鉴地无尘</a:t>
            </a:r>
            <a:endParaRPr lang="en-US" altLang="zh-CN" sz="15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5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阳气依稀动紫荆</a:t>
            </a:r>
            <a:endParaRPr lang="en-US" altLang="zh-CN" sz="15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5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日晷渐长端可爱</a:t>
            </a:r>
            <a:endParaRPr lang="en-US" altLang="zh-CN" sz="15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5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霜华增重不胜清</a:t>
            </a:r>
            <a:endParaRPr lang="zh-CN" altLang="en-US" sz="15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84020" y="1772920"/>
            <a:ext cx="7459980" cy="156845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en-US" altLang="zh-CN"/>
              <a:t>       </a:t>
            </a:r>
            <a:r>
              <a:rPr lang="zh-CN" altLang="en-US" sz="9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日晷报告</a:t>
            </a:r>
            <a:endParaRPr lang="zh-CN" altLang="en-US" sz="9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87675" y="4281170"/>
            <a:ext cx="56407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本</a:t>
            </a:r>
            <a:r>
              <a:rPr lang="zh-CN" altLang="en-US"/>
              <a:t>报告作者：</a:t>
            </a:r>
            <a:r>
              <a:rPr lang="en-US" altLang="zh-CN"/>
              <a:t> </a:t>
            </a:r>
            <a:r>
              <a:rPr lang="zh-CN" altLang="en-US"/>
              <a:t>周奕辰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988310" y="4649470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代码实现：</a:t>
            </a:r>
            <a:r>
              <a:rPr lang="zh-CN" altLang="en-US"/>
              <a:t>汪俊宇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split orient="vert"/>
      </p:transition>
    </mc:Choice>
    <mc:Fallback>
      <p:transition spd="slow" advClick="0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0" grpId="0" bldLvl="0" animBg="1"/>
      <p:bldP spid="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750" y="476885"/>
            <a:ext cx="8229600" cy="4525963"/>
          </a:xfrm>
        </p:spPr>
        <p:txBody>
          <a:bodyPr/>
          <a:p>
            <a:r>
              <a:rPr lang="zh-CN" altLang="en-US"/>
              <a:t>响应代码，能够对外界刺激做出</a:t>
            </a:r>
            <a:r>
              <a:rPr lang="zh-CN" altLang="en-US"/>
              <a:t>反应。</a:t>
            </a:r>
            <a:endParaRPr lang="zh-CN" altLang="en-US"/>
          </a:p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560" y="1052830"/>
            <a:ext cx="9587230" cy="533019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还是</a:t>
            </a:r>
            <a:r>
              <a:rPr lang="zh-CN" altLang="en-US"/>
              <a:t>响应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4690" y="1233805"/>
            <a:ext cx="7753350" cy="439102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360" y="260985"/>
            <a:ext cx="8229600" cy="4525963"/>
          </a:xfrm>
        </p:spPr>
        <p:txBody>
          <a:bodyPr/>
          <a:p>
            <a:r>
              <a:rPr lang="zh-CN" altLang="en-US"/>
              <a:t>初始化</a:t>
            </a:r>
            <a:r>
              <a:rPr lang="en-US" altLang="zh-CN"/>
              <a:t>OpenGL</a:t>
            </a:r>
            <a:r>
              <a:rPr lang="zh-CN" altLang="en-US"/>
              <a:t>，设置</a:t>
            </a:r>
            <a:r>
              <a:rPr lang="zh-CN" altLang="en-US"/>
              <a:t>响应</a:t>
            </a:r>
            <a:endParaRPr lang="zh-CN" altLang="en-US"/>
          </a:p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52550" y="1238250"/>
            <a:ext cx="6438900" cy="43815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着色器，能</a:t>
            </a:r>
            <a:r>
              <a:rPr lang="zh-CN" altLang="en-US"/>
              <a:t>徭役显卡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3215" y="1417955"/>
            <a:ext cx="8229600" cy="8813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75740" y="2853055"/>
            <a:ext cx="576072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但是着色器的代码不在源码里，在资源里，</a:t>
            </a:r>
            <a:r>
              <a:rPr lang="zh-CN" altLang="en-US"/>
              <a:t>注意。</a:t>
            </a:r>
            <a:endParaRPr lang="zh-CN" altLang="en-US"/>
          </a:p>
          <a:p>
            <a:r>
              <a:rPr lang="zh-CN" altLang="en-US"/>
              <a:t>下面放着色器的代码</a:t>
            </a:r>
            <a:endParaRPr lang="zh-CN" altLang="en-US"/>
          </a:p>
          <a:p>
            <a:r>
              <a:rPr lang="zh-CN" altLang="en-US"/>
              <a:t>（不是</a:t>
            </a:r>
            <a:r>
              <a:rPr lang="en-US" altLang="zh-CN"/>
              <a:t>c++</a:t>
            </a:r>
            <a:r>
              <a:rPr lang="zh-CN" altLang="en-US"/>
              <a:t>语言，是</a:t>
            </a:r>
            <a:r>
              <a:rPr lang="en-US" altLang="zh-CN"/>
              <a:t>GLSL</a:t>
            </a:r>
            <a:r>
              <a:rPr lang="zh-CN" altLang="en-US"/>
              <a:t>语言，会被程序现场</a:t>
            </a:r>
            <a:r>
              <a:rPr lang="zh-CN" altLang="en-US"/>
              <a:t>编译）</a:t>
            </a:r>
            <a:endParaRPr lang="zh-CN" altLang="en-US"/>
          </a:p>
          <a:p>
            <a:r>
              <a:rPr lang="zh-CN" altLang="en-US"/>
              <a:t>（两条故事</a:t>
            </a:r>
            <a:r>
              <a:rPr lang="zh-CN" altLang="en-US"/>
              <a:t>主线）</a:t>
            </a:r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shader</a:t>
            </a:r>
            <a:r>
              <a:rPr lang="zh-CN" altLang="en-US"/>
              <a:t>着色器（</a:t>
            </a:r>
            <a:r>
              <a:rPr lang="zh-CN" altLang="en-US"/>
              <a:t>顶点）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39750" y="1269365"/>
            <a:ext cx="8229600" cy="41916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29285" y="5905500"/>
            <a:ext cx="56292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能够计算出</a:t>
            </a:r>
            <a:r>
              <a:rPr lang="en-US" altLang="zh-CN"/>
              <a:t>3d</a:t>
            </a:r>
            <a:r>
              <a:rPr lang="zh-CN" altLang="en-US"/>
              <a:t>图形在屏幕上的形态、</a:t>
            </a:r>
            <a:r>
              <a:rPr lang="zh-CN" altLang="en-US"/>
              <a:t>位置</a:t>
            </a:r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shader</a:t>
            </a:r>
            <a:r>
              <a:rPr lang="zh-CN" altLang="en-US"/>
              <a:t>着色器（像素）（</a:t>
            </a:r>
            <a:r>
              <a:rPr lang="zh-CN" altLang="en-US"/>
              <a:t>节选）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67360" y="1341120"/>
            <a:ext cx="4200525" cy="39909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033010" y="2520950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从顶点着色器获取</a:t>
            </a:r>
            <a:r>
              <a:rPr lang="zh-CN" altLang="en-US"/>
              <a:t>数据</a:t>
            </a:r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shader</a:t>
            </a:r>
            <a:r>
              <a:rPr lang="zh-CN" altLang="en-US"/>
              <a:t>着色器（像素）</a:t>
            </a:r>
            <a:r>
              <a:rPr lang="zh-CN" altLang="en-US"/>
              <a:t>节选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模糊采样</a:t>
            </a:r>
            <a:r>
              <a:rPr lang="zh-CN" altLang="en-US"/>
              <a:t>向量（用于阴影边缘润滑</a:t>
            </a:r>
            <a:r>
              <a:rPr lang="zh-CN" altLang="en-US"/>
              <a:t>）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28395" y="2290445"/>
            <a:ext cx="6886575" cy="227647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shader</a:t>
            </a:r>
            <a:r>
              <a:rPr lang="zh-CN" altLang="en-US"/>
              <a:t>着色器（像素）</a:t>
            </a:r>
            <a:r>
              <a:rPr lang="zh-CN" altLang="en-US"/>
              <a:t>节选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9705" y="1269365"/>
            <a:ext cx="5078730" cy="45262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51550" y="2385060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计算是否</a:t>
            </a:r>
            <a:r>
              <a:rPr lang="zh-CN" altLang="en-US"/>
              <a:t>有阴影</a:t>
            </a:r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shader</a:t>
            </a:r>
            <a:r>
              <a:rPr lang="zh-CN" altLang="en-US"/>
              <a:t>着色器（像素）</a:t>
            </a:r>
            <a:r>
              <a:rPr lang="zh-CN" altLang="en-US"/>
              <a:t>节选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7950" y="1341120"/>
            <a:ext cx="6489700" cy="34931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70610" y="4980940"/>
            <a:ext cx="5880100" cy="10953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/>
              <a:t>简单的</a:t>
            </a:r>
            <a:r>
              <a:rPr lang="en-US" altLang="zh-CN"/>
              <a:t>Blinn-Phong</a:t>
            </a:r>
            <a:r>
              <a:rPr lang="zh-CN" altLang="en-US"/>
              <a:t>光照模型，外加</a:t>
            </a:r>
            <a:r>
              <a:rPr lang="zh-CN" altLang="en-US"/>
              <a:t>阴影。</a:t>
            </a:r>
            <a:endParaRPr lang="zh-CN" altLang="en-US"/>
          </a:p>
          <a:p>
            <a:r>
              <a:rPr lang="zh-CN" altLang="en-US"/>
              <a:t>1977年，James F. Blinn在冯氏着色模型上加以拓展，</a:t>
            </a:r>
            <a:r>
              <a:rPr lang="zh-CN" altLang="en-US"/>
              <a:t>发明了Blinn-Phong着色模型。</a:t>
            </a:r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phong   VS  Blinn-Phong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phong</a:t>
            </a:r>
            <a:r>
              <a:rPr lang="zh-CN" altLang="en-US"/>
              <a:t>：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83485" y="1341120"/>
            <a:ext cx="6403340" cy="22104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68070" y="3866515"/>
            <a:ext cx="70866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向量</a:t>
            </a:r>
            <a:r>
              <a:rPr lang="en-US" altLang="zh-CN"/>
              <a:t>N</a:t>
            </a:r>
            <a:r>
              <a:rPr lang="zh-CN" altLang="en-US"/>
              <a:t>为法线向量，向量</a:t>
            </a:r>
            <a:r>
              <a:rPr lang="en-US" altLang="zh-CN"/>
              <a:t>R</a:t>
            </a:r>
            <a:r>
              <a:rPr lang="zh-CN" altLang="en-US"/>
              <a:t>为反射向量，</a:t>
            </a:r>
            <a:r>
              <a:rPr lang="en-US" altLang="zh-CN">
                <a:sym typeface="+mn-ea"/>
              </a:rPr>
              <a:t>Θ</a:t>
            </a:r>
            <a:r>
              <a:rPr lang="zh-CN" altLang="en-US">
                <a:sym typeface="+mn-ea"/>
              </a:rPr>
              <a:t>为视线和</a:t>
            </a:r>
            <a:r>
              <a:rPr lang="en-US" altLang="zh-CN">
                <a:sym typeface="+mn-ea"/>
              </a:rPr>
              <a:t>R</a:t>
            </a:r>
            <a:r>
              <a:rPr lang="zh-CN" altLang="en-US">
                <a:sym typeface="+mn-ea"/>
              </a:rPr>
              <a:t>的夹角。</a:t>
            </a:r>
            <a:endParaRPr lang="zh-CN" altLang="en-US"/>
          </a:p>
          <a:p>
            <a:r>
              <a:rPr lang="zh-CN" altLang="en-US"/>
              <a:t>很明显，当</a:t>
            </a:r>
            <a:r>
              <a:rPr lang="en-US" altLang="zh-CN"/>
              <a:t>Θ</a:t>
            </a:r>
            <a:r>
              <a:rPr lang="zh-CN" altLang="en-US"/>
              <a:t>大于</a:t>
            </a:r>
            <a:r>
              <a:rPr lang="en-US" altLang="zh-CN"/>
              <a:t>90</a:t>
            </a:r>
            <a:r>
              <a:rPr lang="zh-CN" altLang="en-US"/>
              <a:t>°的时候，镜面分量就为</a:t>
            </a:r>
            <a:r>
              <a:rPr lang="en-US" altLang="zh-CN"/>
              <a:t>0</a:t>
            </a:r>
            <a:r>
              <a:rPr lang="zh-CN" altLang="en-US"/>
              <a:t>。但是对于粗糙度较大的物体，镜面分量为</a:t>
            </a:r>
            <a:r>
              <a:rPr lang="en-US" altLang="zh-CN"/>
              <a:t>0</a:t>
            </a:r>
            <a:r>
              <a:rPr lang="zh-CN" altLang="en-US"/>
              <a:t>却不是很好。所以</a:t>
            </a:r>
            <a:r>
              <a:rPr lang="en-US" altLang="zh-CN"/>
              <a:t>——</a:t>
            </a:r>
            <a:endParaRPr lang="en-US" altLang="zh-CN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55650" y="4725670"/>
            <a:ext cx="3732530" cy="213233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683125" y="5668010"/>
            <a:ext cx="30480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使用</a:t>
            </a:r>
            <a:r>
              <a:rPr lang="en-US" altLang="zh-CN"/>
              <a:t>H</a:t>
            </a:r>
            <a:r>
              <a:rPr lang="zh-CN" altLang="en-US"/>
              <a:t>半程向量和法线向量的</a:t>
            </a:r>
            <a:r>
              <a:rPr lang="zh-CN" altLang="en-US"/>
              <a:t>夹角，可以避免如上</a:t>
            </a:r>
            <a:r>
              <a:rPr lang="zh-CN" altLang="en-US"/>
              <a:t>问题。</a:t>
            </a:r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4178300" cy="770890"/>
          </a:xfrm>
        </p:spPr>
        <p:txBody>
          <a:bodyPr/>
          <a:p>
            <a:r>
              <a:rPr lang="zh-CN" altLang="en-US"/>
              <a:t>日晷工作</a:t>
            </a:r>
            <a:r>
              <a:rPr lang="zh-CN" altLang="en-US"/>
              <a:t>原理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在一天中，被太阳照射到的物体投下的影子在不断地改变着，影子的长短在改变，早晨的影子最长，随着时间的推移，影子逐渐变短，一过中午它又重新变长；影子的方向在改变，在北半球，早晨的影子在西方，中午的影子在北方，傍晚的影子在东方。</a:t>
            </a:r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depthShader.frag</a:t>
            </a:r>
            <a:r>
              <a:rPr lang="zh-CN" altLang="en-US"/>
              <a:t>（用来绘制深度</a:t>
            </a:r>
            <a:r>
              <a:rPr lang="zh-CN" altLang="en-US"/>
              <a:t>贴图）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09090" y="1662430"/>
            <a:ext cx="5924550" cy="44005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depthShader.vert</a:t>
            </a:r>
            <a:endParaRPr lang="en-US" altLang="zh-CN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19020" y="2614930"/>
            <a:ext cx="4505325" cy="24955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depthShader.geom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84555" y="1600200"/>
            <a:ext cx="7373620" cy="452628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回到主线，设置贴图和</a:t>
            </a:r>
            <a:r>
              <a:rPr lang="zh-CN" altLang="en-US"/>
              <a:t>着色器</a:t>
            </a:r>
            <a:endParaRPr lang="zh-CN" altLang="en-US"/>
          </a:p>
        </p:txBody>
      </p:sp>
      <p:pic>
        <p:nvPicPr>
          <p:cNvPr id="5" name="内容占位符 4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99845" y="1600200"/>
            <a:ext cx="6543675" cy="452628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程序运行</a:t>
            </a:r>
            <a:r>
              <a:rPr lang="zh-CN" altLang="en-US"/>
              <a:t>帧循环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5605" y="1485265"/>
            <a:ext cx="3716655" cy="45262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500245" y="1772920"/>
            <a:ext cx="30480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可能不太清楚，具体见完整</a:t>
            </a:r>
            <a:r>
              <a:rPr lang="zh-CN" altLang="en-US"/>
              <a:t>代码。</a:t>
            </a:r>
            <a:endParaRPr lang="zh-CN" altLang="en-US"/>
          </a:p>
          <a:p>
            <a:r>
              <a:rPr lang="zh-CN" altLang="en-US"/>
              <a:t>设置深度贴图，绘制深度贴图，附加至</a:t>
            </a:r>
            <a:r>
              <a:rPr lang="zh-CN" altLang="en-US"/>
              <a:t>图像</a:t>
            </a:r>
            <a:endParaRPr lang="zh-CN" alt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绘制</a:t>
            </a:r>
            <a:r>
              <a:rPr lang="zh-CN" altLang="en-US"/>
              <a:t>部分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1460" y="1125220"/>
            <a:ext cx="3498215" cy="45262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304665" y="1487805"/>
            <a:ext cx="4123055" cy="3634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/>
              <a:t>可以绘制一个平面和一个</a:t>
            </a:r>
            <a:r>
              <a:rPr lang="zh-CN" altLang="en-US"/>
              <a:t>长方体</a:t>
            </a:r>
            <a:endParaRPr lang="zh-CN" alt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实现效果</a:t>
            </a:r>
            <a:r>
              <a:rPr lang="zh-CN" altLang="en-US"/>
              <a:t>图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放一下</a:t>
            </a:r>
            <a:r>
              <a:rPr lang="zh-CN" altLang="en-US"/>
              <a:t>图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67360" y="1486535"/>
            <a:ext cx="5826760" cy="475424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在21世纪</a:t>
            </a:r>
            <a:r>
              <a:rPr lang="zh-CN" altLang="en-US"/>
              <a:t>科技飞速发展的的今天，我们必须要懂得科技之美，科技的魅力，科技的前沿和科技带来美好的东西，在新事物不断代替旧事物的同时，相信科技的力量。</a:t>
            </a:r>
            <a:endParaRPr lang="zh-CN" altLang="en-US"/>
          </a:p>
          <a:p>
            <a:r>
              <a:rPr lang="zh-CN" altLang="en-US"/>
              <a:t>科技造福人类，创新引领未来。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                                   ——</a:t>
            </a:r>
            <a:r>
              <a:rPr lang="zh-CN" altLang="en-US"/>
              <a:t>科技哲学家周奕辰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备忘录：展示</a:t>
            </a:r>
            <a:r>
              <a:rPr lang="zh-CN" altLang="en-US"/>
              <a:t>完整代码</a:t>
            </a:r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5031740" cy="654685"/>
          </a:xfrm>
        </p:spPr>
        <p:txBody>
          <a:bodyPr/>
          <a:p>
            <a:r>
              <a:rPr lang="zh-CN" altLang="en-US"/>
              <a:t>日晷工作</a:t>
            </a:r>
            <a:r>
              <a:rPr lang="zh-CN" altLang="en-US"/>
              <a:t>示意图</a:t>
            </a:r>
            <a:endParaRPr lang="zh-CN" altLang="en-US"/>
          </a:p>
        </p:txBody>
      </p:sp>
      <p:pic>
        <p:nvPicPr>
          <p:cNvPr id="4" name="内容占位符 3" descr="1ee4c813-916f-446c-a115-65ef9953f6ac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67995" y="1052830"/>
            <a:ext cx="8035290" cy="42551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73430" y="5372100"/>
            <a:ext cx="25025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     </a:t>
            </a:r>
            <a:r>
              <a:rPr lang="zh-CN" altLang="en-US"/>
              <a:t>示意图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025390" y="5372100"/>
            <a:ext cx="25711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   </a:t>
            </a:r>
            <a:r>
              <a:rPr lang="zh-CN" altLang="en-US"/>
              <a:t>原理</a:t>
            </a:r>
            <a:r>
              <a:rPr lang="zh-CN" altLang="en-US"/>
              <a:t>图示</a:t>
            </a:r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日晷的</a:t>
            </a:r>
            <a:r>
              <a:rPr lang="zh-CN" altLang="en-US"/>
              <a:t>问题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日晷依赖</a:t>
            </a:r>
            <a:r>
              <a:rPr lang="zh-CN" altLang="en-US"/>
              <a:t>太阳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=&gt;</a:t>
            </a:r>
            <a:r>
              <a:rPr lang="zh-CN" altLang="en-US"/>
              <a:t>日晷只能在白天</a:t>
            </a:r>
            <a:r>
              <a:rPr lang="zh-CN" altLang="en-US"/>
              <a:t>使用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也就是说，在夜晚和</a:t>
            </a:r>
            <a:r>
              <a:rPr lang="zh-CN" altLang="en-US"/>
              <a:t>阴天我们使用不了</a:t>
            </a:r>
            <a:r>
              <a:rPr lang="zh-CN" altLang="en-US"/>
              <a:t>日晷。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en-US" altLang="zh-CN"/>
              <a:t>·</a:t>
            </a:r>
            <a:r>
              <a:rPr lang="zh-CN" altLang="en-US"/>
              <a:t>那么，如何解决这个</a:t>
            </a:r>
            <a:r>
              <a:rPr lang="zh-CN" altLang="en-US"/>
              <a:t>问题呢？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·</a:t>
            </a:r>
            <a:r>
              <a:rPr lang="zh-CN" altLang="en-US"/>
              <a:t>用手电筒模拟太阳？精度</a:t>
            </a:r>
            <a:r>
              <a:rPr lang="zh-CN" altLang="en-US"/>
              <a:t>不够。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·</a:t>
            </a:r>
            <a:r>
              <a:rPr lang="zh-CN" altLang="en-US"/>
              <a:t>虚拟日晷。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解决</a:t>
            </a:r>
            <a:r>
              <a:rPr lang="zh-CN" altLang="en-US"/>
              <a:t>方法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在计算机蓬勃发展的当今，我们何不利用计算机实现一款</a:t>
            </a:r>
            <a:r>
              <a:rPr lang="en-US" altLang="zh-CN"/>
              <a:t>24h</a:t>
            </a:r>
            <a:r>
              <a:rPr lang="zh-CN" altLang="en-US"/>
              <a:t>不间断运转的日晷</a:t>
            </a:r>
            <a:r>
              <a:rPr lang="zh-CN" altLang="en-US"/>
              <a:t>呢？</a:t>
            </a:r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605" y="260985"/>
            <a:ext cx="8229600" cy="5554345"/>
          </a:xfrm>
        </p:spPr>
        <p:txBody>
          <a:bodyPr/>
          <a:p>
            <a:pPr marL="0" indent="0">
              <a:buNone/>
            </a:pPr>
            <a:r>
              <a:rPr lang="zh-CN" altLang="en-US"/>
              <a:t>可以使用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·   C++</a:t>
            </a:r>
            <a:r>
              <a:rPr lang="zh-CN" altLang="en-US"/>
              <a:t>编程语言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·   OpenGL</a:t>
            </a:r>
            <a:r>
              <a:rPr lang="zh-CN" altLang="en-US"/>
              <a:t>图形</a:t>
            </a:r>
            <a:r>
              <a:rPr lang="zh-CN" altLang="en-US"/>
              <a:t>库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解决</a:t>
            </a:r>
            <a:r>
              <a:rPr lang="zh-CN" altLang="en-US"/>
              <a:t>问题。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/>
              <a:t>另外，我们自己开发了一个</a:t>
            </a:r>
            <a:r>
              <a:rPr lang="zh-CN" altLang="en-US"/>
              <a:t>代码库，名叫</a:t>
            </a:r>
            <a:r>
              <a:rPr lang="en-US" altLang="zh-CN"/>
              <a:t>”wGLEX”</a:t>
            </a:r>
            <a:r>
              <a:rPr lang="zh-CN" altLang="en-US"/>
              <a:t>，是</a:t>
            </a:r>
            <a:r>
              <a:rPr lang="en-US" altLang="zh-CN"/>
              <a:t>”open</a:t>
            </a:r>
            <a:r>
              <a:rPr lang="en-US" altLang="zh-CN">
                <a:solidFill>
                  <a:srgbClr val="FF0000"/>
                </a:solidFill>
              </a:rPr>
              <a:t>GL</a:t>
            </a:r>
            <a:r>
              <a:rPr lang="zh-CN" altLang="en-US"/>
              <a:t> </a:t>
            </a:r>
            <a:r>
              <a:rPr lang="zh-CN" altLang="en-US">
                <a:solidFill>
                  <a:srgbClr val="FF0000"/>
                </a:solidFill>
              </a:rPr>
              <a:t>EX</a:t>
            </a:r>
            <a:r>
              <a:rPr lang="en-US" altLang="zh-CN"/>
              <a:t>tra library”</a:t>
            </a:r>
            <a:r>
              <a:rPr lang="zh-CN" altLang="en-US"/>
              <a:t>的</a:t>
            </a:r>
            <a:r>
              <a:rPr lang="zh-CN" altLang="en-US"/>
              <a:t>缩写，依赖于</a:t>
            </a:r>
            <a:r>
              <a:rPr lang="en-US" altLang="zh-CN"/>
              <a:t>OpenGL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572000" y="4221480"/>
            <a:ext cx="2066925" cy="25241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2450" y="1052830"/>
            <a:ext cx="8229600" cy="2399030"/>
          </a:xfrm>
        </p:spPr>
        <p:txBody>
          <a:bodyPr/>
          <a:p>
            <a:r>
              <a:rPr lang="en-US" altLang="zh-CN" sz="3200"/>
              <a:t>wGLEX</a:t>
            </a:r>
            <a:r>
              <a:rPr lang="zh-CN" altLang="en-US" sz="3200"/>
              <a:t>库可以联系作者获取。下面是使用这个库的代码。</a:t>
            </a:r>
            <a:br>
              <a:rPr lang="zh-CN" altLang="en-US" sz="3200"/>
            </a:br>
            <a:r>
              <a:rPr lang="zh-CN" altLang="en-US" sz="3200"/>
              <a:t>附加库：</a:t>
            </a:r>
            <a:r>
              <a:rPr lang="en-US" altLang="zh-CN" sz="3200"/>
              <a:t>”GLFW,GLAD,GLM,ASSIMP”</a:t>
            </a:r>
            <a:endParaRPr lang="en-US" altLang="zh-CN" sz="32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内容占位符 4"/>
          <p:cNvSpPr/>
          <p:nvPr>
            <p:ph idx="1"/>
          </p:nvPr>
        </p:nvSpPr>
        <p:spPr>
          <a:xfrm>
            <a:off x="395605" y="476885"/>
            <a:ext cx="8229600" cy="4525963"/>
          </a:xfrm>
        </p:spPr>
        <p:txBody>
          <a:bodyPr/>
          <a:p>
            <a:r>
              <a:rPr lang="zh-CN" altLang="en-US"/>
              <a:t>导入各种</a:t>
            </a:r>
            <a:r>
              <a:rPr lang="zh-CN" altLang="en-US"/>
              <a:t>资源：</a:t>
            </a:r>
            <a:endParaRPr lang="zh-CN" altLang="en-US"/>
          </a:p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284345" y="45085"/>
            <a:ext cx="4124325" cy="68199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605" y="260985"/>
            <a:ext cx="8229600" cy="4525963"/>
          </a:xfrm>
        </p:spPr>
        <p:txBody>
          <a:bodyPr/>
          <a:p>
            <a:r>
              <a:rPr lang="zh-CN" altLang="en-US"/>
              <a:t>定义变量：</a:t>
            </a:r>
            <a:endParaRPr lang="zh-CN" altLang="en-US"/>
          </a:p>
          <a:p>
            <a:r>
              <a:rPr lang="zh-CN" altLang="en-US" sz="2000"/>
              <a:t>其中：</a:t>
            </a:r>
            <a:endParaRPr lang="zh-CN" altLang="en-US" sz="2000"/>
          </a:p>
          <a:p>
            <a:pPr marL="0" indent="0">
              <a:buNone/>
            </a:pPr>
            <a:r>
              <a:rPr lang="en-US" altLang="zh-CN" sz="2000"/>
              <a:t>lstchange</a:t>
            </a:r>
            <a:endParaRPr lang="en-US" altLang="zh-CN" sz="2000"/>
          </a:p>
          <a:p>
            <a:pPr marL="0" indent="0">
              <a:buNone/>
            </a:pPr>
            <a:r>
              <a:rPr lang="zh-CN" altLang="en-US" sz="2000"/>
              <a:t>是上一次按下空格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/>
              <a:t>的时间（单位毫秒）</a:t>
            </a:r>
            <a:endParaRPr lang="zh-CN" altLang="en-US"/>
          </a:p>
          <a:p>
            <a:pPr marL="0" indent="0">
              <a:buNone/>
            </a:pPr>
            <a:r>
              <a:rPr lang="en-US" altLang="zh-CN" sz="1800">
                <a:sym typeface="+mn-ea"/>
              </a:rPr>
              <a:t>mode</a:t>
            </a:r>
            <a:r>
              <a:rPr lang="zh-CN" altLang="en-US" sz="1800">
                <a:sym typeface="+mn-ea"/>
              </a:rPr>
              <a:t>是模式，实时时间</a:t>
            </a:r>
            <a:r>
              <a:rPr lang="en-US" altLang="zh-CN" sz="1800">
                <a:sym typeface="+mn-ea"/>
              </a:rPr>
              <a:t>/</a:t>
            </a:r>
            <a:r>
              <a:rPr lang="zh-CN" altLang="en-US" sz="1800">
                <a:sym typeface="+mn-ea"/>
              </a:rPr>
              <a:t>效果</a:t>
            </a:r>
            <a:r>
              <a:rPr lang="zh-CN" altLang="en-US" sz="1800">
                <a:sym typeface="+mn-ea"/>
              </a:rPr>
              <a:t>预览，</a:t>
            </a:r>
            <a:endParaRPr lang="zh-CN" altLang="en-US" sz="1800">
              <a:sym typeface="+mn-ea"/>
            </a:endParaRPr>
          </a:p>
          <a:p>
            <a:pPr marL="0" indent="0">
              <a:buNone/>
            </a:pPr>
            <a:r>
              <a:rPr lang="zh-CN" altLang="en-US" sz="1800">
                <a:sym typeface="+mn-ea"/>
              </a:rPr>
              <a:t>按下空格切换（切换功能放在后面</a:t>
            </a:r>
            <a:endParaRPr lang="zh-CN" altLang="en-US" sz="1800">
              <a:sym typeface="+mn-ea"/>
            </a:endParaRPr>
          </a:p>
          <a:p>
            <a:pPr marL="0" indent="0">
              <a:buNone/>
            </a:pPr>
            <a:r>
              <a:rPr lang="zh-CN" altLang="en-US" sz="1800">
                <a:sym typeface="+mn-ea"/>
              </a:rPr>
              <a:t>代码里</a:t>
            </a:r>
            <a:r>
              <a:rPr lang="zh-CN" altLang="en-US" sz="1800">
                <a:sym typeface="+mn-ea"/>
              </a:rPr>
              <a:t>了）。</a:t>
            </a:r>
            <a:endParaRPr lang="zh-CN" altLang="en-US" sz="1800">
              <a:sym typeface="+mn-ea"/>
            </a:endParaRPr>
          </a:p>
          <a:p>
            <a:pPr marL="0" indent="0">
              <a:buNone/>
            </a:pPr>
            <a:r>
              <a:rPr lang="en-US" altLang="zh-CN" sz="1800">
                <a:sym typeface="+mn-ea"/>
              </a:rPr>
              <a:t>camera</a:t>
            </a:r>
            <a:r>
              <a:rPr lang="zh-CN" altLang="en-US" sz="1800">
                <a:sym typeface="+mn-ea"/>
              </a:rPr>
              <a:t>摄像机，操作者的坐标</a:t>
            </a:r>
            <a:r>
              <a:rPr lang="zh-CN" altLang="en-US" sz="1800">
                <a:sym typeface="+mn-ea"/>
              </a:rPr>
              <a:t>信息。</a:t>
            </a:r>
            <a:endParaRPr lang="zh-CN" altLang="en-US" sz="1800">
              <a:sym typeface="+mn-ea"/>
            </a:endParaRPr>
          </a:p>
          <a:p>
            <a:pPr marL="0" indent="0">
              <a:buNone/>
            </a:pPr>
            <a:endParaRPr lang="zh-CN" altLang="en-US" sz="1800">
              <a:sym typeface="+mn-ea"/>
            </a:endParaRPr>
          </a:p>
          <a:p>
            <a:pPr marL="0" indent="0">
              <a:buNone/>
            </a:pPr>
            <a:r>
              <a:rPr lang="en-US" altLang="zh-CN" sz="1800">
                <a:sym typeface="+mn-ea"/>
              </a:rPr>
              <a:t>lastX/Y,firstMouse</a:t>
            </a:r>
            <a:r>
              <a:rPr lang="zh-CN" altLang="en-US" sz="1800">
                <a:sym typeface="+mn-ea"/>
              </a:rPr>
              <a:t>是鼠标</a:t>
            </a:r>
            <a:r>
              <a:rPr lang="zh-CN" altLang="en-US" sz="1800">
                <a:sym typeface="+mn-ea"/>
              </a:rPr>
              <a:t>信息。</a:t>
            </a:r>
            <a:endParaRPr lang="zh-CN" altLang="en-US" sz="1800">
              <a:sym typeface="+mn-ea"/>
            </a:endParaRPr>
          </a:p>
          <a:p>
            <a:pPr marL="0" indent="0">
              <a:buNone/>
            </a:pPr>
            <a:r>
              <a:rPr lang="en-US" altLang="zh-CN" sz="1800">
                <a:sym typeface="+mn-ea"/>
              </a:rPr>
              <a:t>deltaTime</a:t>
            </a:r>
            <a:r>
              <a:rPr lang="zh-CN" altLang="en-US" sz="1800">
                <a:sym typeface="+mn-ea"/>
              </a:rPr>
              <a:t>和</a:t>
            </a:r>
            <a:r>
              <a:rPr lang="en-US" altLang="zh-CN" sz="1800">
                <a:sym typeface="+mn-ea"/>
              </a:rPr>
              <a:t>lastFrame</a:t>
            </a:r>
            <a:r>
              <a:rPr lang="zh-CN" altLang="en-US" sz="1800">
                <a:sym typeface="+mn-ea"/>
              </a:rPr>
              <a:t>是帧</a:t>
            </a:r>
            <a:r>
              <a:rPr lang="zh-CN" altLang="en-US" sz="1800">
                <a:sym typeface="+mn-ea"/>
              </a:rPr>
              <a:t>信息。</a:t>
            </a:r>
            <a:endParaRPr lang="zh-CN" altLang="en-US" sz="1800">
              <a:sym typeface="+mn-ea"/>
            </a:endParaRPr>
          </a:p>
          <a:p>
            <a:pPr marL="0" indent="0">
              <a:buNone/>
            </a:pPr>
            <a:endParaRPr lang="zh-CN" altLang="en-US" sz="1800"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284345" y="116840"/>
            <a:ext cx="4724400" cy="516255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  <p:tag name="KSO_WM_UNIT_PLACING_PICTURE_USER_VIEWPORT" val="{&quot;height&quot;:3975,&quot;width&quot;:3255}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COMMONDATA" val="eyJoZGlkIjoiYjJlNGEyY2M2YmYzYjc4MzRkOWRhNTIyMGMxOGEzOTgifQ=="/>
  <p:tag name="KSO_WPP_MARK_KEY" val="6f201d6d-12a4-4412-b590-df59d36e86f2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1660</Words>
  <Application>WPS 演示</Application>
  <PresentationFormat/>
  <Paragraphs>143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经典繁角隶</vt:lpstr>
      <vt:lpstr>隶书</vt:lpstr>
      <vt:lpstr>微软雅黑</vt:lpstr>
      <vt:lpstr>Arial Unicode MS</vt:lpstr>
      <vt:lpstr>Calibri</vt:lpstr>
      <vt:lpstr>默认设计模板</vt:lpstr>
      <vt:lpstr>PowerPoint 演示文稿</vt:lpstr>
      <vt:lpstr>日晷工作原理</vt:lpstr>
      <vt:lpstr>日晷工作示意图</vt:lpstr>
      <vt:lpstr>日晷的问题</vt:lpstr>
      <vt:lpstr>解决方法</vt:lpstr>
      <vt:lpstr>PowerPoint 演示文稿</vt:lpstr>
      <vt:lpstr>wGLEX库可以联系作者获取。下面是使用这个库的代码。 附加库：”GLFW,GLAD,GLM,ASSIMP”</vt:lpstr>
      <vt:lpstr>PowerPoint 演示文稿</vt:lpstr>
      <vt:lpstr>PowerPoint 演示文稿</vt:lpstr>
      <vt:lpstr>PowerPoint 演示文稿</vt:lpstr>
      <vt:lpstr>还是响应</vt:lpstr>
      <vt:lpstr>PowerPoint 演示文稿</vt:lpstr>
      <vt:lpstr>着色器，能徭役显卡</vt:lpstr>
      <vt:lpstr>shader着色器（顶点）</vt:lpstr>
      <vt:lpstr>shader着色器（像素）（节选）</vt:lpstr>
      <vt:lpstr>shader着色器（像素）节选</vt:lpstr>
      <vt:lpstr>shader着色器（像素）节选</vt:lpstr>
      <vt:lpstr>shader着色器（像素）节选</vt:lpstr>
      <vt:lpstr>phong   VS  Blinn-Phong</vt:lpstr>
      <vt:lpstr>depthShader.frag（用来绘制深度贴图）</vt:lpstr>
      <vt:lpstr>depthShader.vert</vt:lpstr>
      <vt:lpstr>depthShader.geom</vt:lpstr>
      <vt:lpstr>回到主线，设置贴图和着色器</vt:lpstr>
      <vt:lpstr>程序运行帧循环</vt:lpstr>
      <vt:lpstr>绘制部分</vt:lpstr>
      <vt:lpstr>实现效果图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还需要修练</cp:lastModifiedBy>
  <cp:revision>6</cp:revision>
  <dcterms:created xsi:type="dcterms:W3CDTF">2023-04-08T04:40:00Z</dcterms:created>
  <dcterms:modified xsi:type="dcterms:W3CDTF">2023-04-17T04:58:44Z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FBC8367AF8154818953E003DF9372E08_12</vt:lpwstr>
  </property>
</Properties>
</file>