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1"/>
  </p:notesMasterIdLst>
  <p:sldIdLst>
    <p:sldId id="256" r:id="rId4"/>
    <p:sldId id="258" r:id="rId5"/>
    <p:sldId id="260" r:id="rId6"/>
    <p:sldId id="264" r:id="rId7"/>
    <p:sldId id="265" r:id="rId8"/>
    <p:sldId id="261" r:id="rId9"/>
    <p:sldId id="266" r:id="rId10"/>
    <p:sldId id="267" r:id="rId11"/>
    <p:sldId id="262" r:id="rId12"/>
    <p:sldId id="270" r:id="rId13"/>
    <p:sldId id="271" r:id="rId14"/>
    <p:sldId id="276" r:id="rId15"/>
    <p:sldId id="278" r:id="rId16"/>
    <p:sldId id="263" r:id="rId17"/>
    <p:sldId id="268" r:id="rId18"/>
    <p:sldId id="269" r:id="rId19"/>
    <p:sldId id="257" r:id="rId20"/>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793" userDrawn="1">
          <p15:clr>
            <a:srgbClr val="A4A3A4"/>
          </p15:clr>
        </p15:guide>
        <p15:guide id="3" orient="horz" pos="22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89AB"/>
    <a:srgbClr val="F2F2F2"/>
    <a:srgbClr val="CBE3ED"/>
    <a:srgbClr val="1B62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3" d="100"/>
          <a:sy n="103" d="100"/>
        </p:scale>
        <p:origin x="216" y="306"/>
      </p:cViewPr>
      <p:guideLst>
        <p:guide pos="3793"/>
        <p:guide orient="horz" pos="22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4.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7BEB43F-5FC0-4414-94A0-AD836E9AAB2F}" type="doc">
      <dgm:prSet loTypeId="urn:microsoft.com/office/officeart/2005/8/layout/cycle8" loCatId="cycle" qsTypeId="urn:microsoft.com/office/officeart/2005/8/quickstyle/simple1" qsCatId="simple" csTypeId="urn:microsoft.com/office/officeart/2005/8/colors/accent1_2" csCatId="accent1" phldr="1"/>
      <dgm:spPr/>
    </dgm:pt>
    <dgm:pt modelId="{6D59EBF8-083D-4279-944A-DFD2001BE5C0}">
      <dgm:prSet phldrT="[文本]"/>
      <dgm:spPr>
        <a:solidFill>
          <a:srgbClr val="CBE3ED"/>
        </a:solidFill>
      </dgm:spPr>
      <dgm:t>
        <a:bodyPr/>
        <a:lstStyle/>
        <a:p>
          <a:r>
            <a:rPr lang="zh-CN" altLang="en-US" dirty="0"/>
            <a:t>标题</a:t>
          </a:r>
        </a:p>
      </dgm:t>
    </dgm:pt>
    <dgm:pt modelId="{EC08BB7A-34AE-4829-8C5D-892F5D206917}" cxnId="{D9B1CA47-3CDB-4239-A5A4-06279EDF2DDC}" type="parTrans">
      <dgm:prSet/>
      <dgm:spPr/>
      <dgm:t>
        <a:bodyPr/>
        <a:lstStyle/>
        <a:p>
          <a:endParaRPr lang="zh-CN" altLang="en-US"/>
        </a:p>
      </dgm:t>
    </dgm:pt>
    <dgm:pt modelId="{261EBA64-6EAA-49A6-BF5C-5E08C0A600C3}" cxnId="{D9B1CA47-3CDB-4239-A5A4-06279EDF2DDC}" type="sibTrans">
      <dgm:prSet/>
      <dgm:spPr/>
      <dgm:t>
        <a:bodyPr/>
        <a:lstStyle/>
        <a:p>
          <a:endParaRPr lang="zh-CN" altLang="en-US"/>
        </a:p>
      </dgm:t>
    </dgm:pt>
    <dgm:pt modelId="{F8627006-3AC5-4A1B-9F31-B219EF606D56}">
      <dgm:prSet phldrT="[文本]"/>
      <dgm:spPr>
        <a:solidFill>
          <a:srgbClr val="5B89AB"/>
        </a:solidFill>
      </dgm:spPr>
      <dgm:t>
        <a:bodyPr/>
        <a:lstStyle/>
        <a:p>
          <a:r>
            <a:rPr lang="zh-CN" altLang="en-US" dirty="0"/>
            <a:t>标题</a:t>
          </a:r>
        </a:p>
      </dgm:t>
    </dgm:pt>
    <dgm:pt modelId="{4EACECDD-0EC1-4CC5-8239-4866DA288327}" cxnId="{3BAEC8D7-59ED-44E2-BF26-306AD1A379E9}" type="parTrans">
      <dgm:prSet/>
      <dgm:spPr/>
      <dgm:t>
        <a:bodyPr/>
        <a:lstStyle/>
        <a:p>
          <a:endParaRPr lang="zh-CN" altLang="en-US"/>
        </a:p>
      </dgm:t>
    </dgm:pt>
    <dgm:pt modelId="{B204908A-7317-4147-94FD-FF40D590052F}" cxnId="{3BAEC8D7-59ED-44E2-BF26-306AD1A379E9}" type="sibTrans">
      <dgm:prSet/>
      <dgm:spPr/>
      <dgm:t>
        <a:bodyPr/>
        <a:lstStyle/>
        <a:p>
          <a:endParaRPr lang="zh-CN" altLang="en-US"/>
        </a:p>
      </dgm:t>
    </dgm:pt>
    <dgm:pt modelId="{6D462402-A799-42F0-90D0-618B4793F5D6}">
      <dgm:prSet phldrT="[文本]"/>
      <dgm:spPr>
        <a:solidFill>
          <a:srgbClr val="1B6279"/>
        </a:solidFill>
      </dgm:spPr>
      <dgm:t>
        <a:bodyPr/>
        <a:lstStyle/>
        <a:p>
          <a:r>
            <a:rPr lang="zh-CN" altLang="en-US" dirty="0"/>
            <a:t>标题</a:t>
          </a:r>
        </a:p>
      </dgm:t>
    </dgm:pt>
    <dgm:pt modelId="{95DA8230-CC9C-45F5-BC52-8D2345E7DF70}" cxnId="{4DE8991F-D14F-4B0E-91CA-B902D200155F}" type="parTrans">
      <dgm:prSet/>
      <dgm:spPr/>
      <dgm:t>
        <a:bodyPr/>
        <a:lstStyle/>
        <a:p>
          <a:endParaRPr lang="zh-CN" altLang="en-US"/>
        </a:p>
      </dgm:t>
    </dgm:pt>
    <dgm:pt modelId="{DC8B0093-7543-4A5E-ADCC-601DAD541562}" cxnId="{4DE8991F-D14F-4B0E-91CA-B902D200155F}" type="sibTrans">
      <dgm:prSet/>
      <dgm:spPr/>
      <dgm:t>
        <a:bodyPr/>
        <a:lstStyle/>
        <a:p>
          <a:endParaRPr lang="zh-CN" altLang="en-US"/>
        </a:p>
      </dgm:t>
    </dgm:pt>
    <dgm:pt modelId="{3DE5D5DF-DA38-4EB1-B255-9C201DC451F3}" type="pres">
      <dgm:prSet presAssocID="{97BEB43F-5FC0-4414-94A0-AD836E9AAB2F}" presName="compositeShape" presStyleCnt="0">
        <dgm:presLayoutVars>
          <dgm:chMax val="7"/>
          <dgm:dir/>
          <dgm:resizeHandles val="exact"/>
        </dgm:presLayoutVars>
      </dgm:prSet>
      <dgm:spPr/>
    </dgm:pt>
    <dgm:pt modelId="{A07CBF78-F7E1-4655-BA42-DD71B72A3B52}" type="pres">
      <dgm:prSet presAssocID="{97BEB43F-5FC0-4414-94A0-AD836E9AAB2F}" presName="wedge1" presStyleLbl="node1" presStyleIdx="0" presStyleCnt="3"/>
      <dgm:spPr/>
    </dgm:pt>
    <dgm:pt modelId="{DF7EF5BF-C6C8-4ADC-B8DB-9E448C36C2FF}" type="pres">
      <dgm:prSet presAssocID="{97BEB43F-5FC0-4414-94A0-AD836E9AAB2F}" presName="dummy1a" presStyleCnt="0"/>
      <dgm:spPr/>
    </dgm:pt>
    <dgm:pt modelId="{40665492-B5C3-4D03-B785-ECBE646B72C4}" type="pres">
      <dgm:prSet presAssocID="{97BEB43F-5FC0-4414-94A0-AD836E9AAB2F}" presName="dummy1b" presStyleCnt="0"/>
      <dgm:spPr/>
    </dgm:pt>
    <dgm:pt modelId="{7617A5C4-7A4B-4176-9699-455E7254AA5B}" type="pres">
      <dgm:prSet presAssocID="{97BEB43F-5FC0-4414-94A0-AD836E9AAB2F}" presName="wedge1Tx" presStyleLbl="node1" presStyleIdx="0" presStyleCnt="3">
        <dgm:presLayoutVars>
          <dgm:chMax val="0"/>
          <dgm:chPref val="0"/>
          <dgm:bulletEnabled val="1"/>
        </dgm:presLayoutVars>
      </dgm:prSet>
      <dgm:spPr/>
    </dgm:pt>
    <dgm:pt modelId="{F4F06BB2-92B8-41FC-825C-325A0D35DA5F}" type="pres">
      <dgm:prSet presAssocID="{97BEB43F-5FC0-4414-94A0-AD836E9AAB2F}" presName="wedge2" presStyleLbl="node1" presStyleIdx="1" presStyleCnt="3"/>
      <dgm:spPr/>
    </dgm:pt>
    <dgm:pt modelId="{0784E563-6FC0-4EF5-A13A-912CFF3472C5}" type="pres">
      <dgm:prSet presAssocID="{97BEB43F-5FC0-4414-94A0-AD836E9AAB2F}" presName="dummy2a" presStyleCnt="0"/>
      <dgm:spPr/>
    </dgm:pt>
    <dgm:pt modelId="{340AE846-8EAE-418D-AA09-6AE7B8819D31}" type="pres">
      <dgm:prSet presAssocID="{97BEB43F-5FC0-4414-94A0-AD836E9AAB2F}" presName="dummy2b" presStyleCnt="0"/>
      <dgm:spPr/>
    </dgm:pt>
    <dgm:pt modelId="{79D0FB92-030A-4451-91F7-3F2A2DE96A05}" type="pres">
      <dgm:prSet presAssocID="{97BEB43F-5FC0-4414-94A0-AD836E9AAB2F}" presName="wedge2Tx" presStyleLbl="node1" presStyleIdx="1" presStyleCnt="3">
        <dgm:presLayoutVars>
          <dgm:chMax val="0"/>
          <dgm:chPref val="0"/>
          <dgm:bulletEnabled val="1"/>
        </dgm:presLayoutVars>
      </dgm:prSet>
      <dgm:spPr/>
    </dgm:pt>
    <dgm:pt modelId="{7773DDDB-4F43-49AC-9E91-542543F21620}" type="pres">
      <dgm:prSet presAssocID="{97BEB43F-5FC0-4414-94A0-AD836E9AAB2F}" presName="wedge3" presStyleLbl="node1" presStyleIdx="2" presStyleCnt="3"/>
      <dgm:spPr/>
    </dgm:pt>
    <dgm:pt modelId="{279A4ED0-7119-4FC9-9E0E-2AE395EA048F}" type="pres">
      <dgm:prSet presAssocID="{97BEB43F-5FC0-4414-94A0-AD836E9AAB2F}" presName="dummy3a" presStyleCnt="0"/>
      <dgm:spPr/>
    </dgm:pt>
    <dgm:pt modelId="{EFD031B9-5B90-42D2-98BD-34072065D33C}" type="pres">
      <dgm:prSet presAssocID="{97BEB43F-5FC0-4414-94A0-AD836E9AAB2F}" presName="dummy3b" presStyleCnt="0"/>
      <dgm:spPr/>
    </dgm:pt>
    <dgm:pt modelId="{6A6976EA-73EB-412E-B3E3-A18D7316D7C8}" type="pres">
      <dgm:prSet presAssocID="{97BEB43F-5FC0-4414-94A0-AD836E9AAB2F}" presName="wedge3Tx" presStyleLbl="node1" presStyleIdx="2" presStyleCnt="3">
        <dgm:presLayoutVars>
          <dgm:chMax val="0"/>
          <dgm:chPref val="0"/>
          <dgm:bulletEnabled val="1"/>
        </dgm:presLayoutVars>
      </dgm:prSet>
      <dgm:spPr/>
    </dgm:pt>
    <dgm:pt modelId="{675A5E47-2BFF-4D81-AB30-CD1E4DF9B010}" type="pres">
      <dgm:prSet presAssocID="{261EBA64-6EAA-49A6-BF5C-5E08C0A600C3}" presName="arrowWedge1" presStyleLbl="fgSibTrans2D1" presStyleIdx="0" presStyleCnt="3"/>
      <dgm:spPr>
        <a:solidFill>
          <a:schemeClr val="bg1">
            <a:lumMod val="85000"/>
          </a:schemeClr>
        </a:solidFill>
      </dgm:spPr>
    </dgm:pt>
    <dgm:pt modelId="{95F13AB5-D9FA-433F-8334-144BC8D86C2D}" type="pres">
      <dgm:prSet presAssocID="{B204908A-7317-4147-94FD-FF40D590052F}" presName="arrowWedge2" presStyleLbl="fgSibTrans2D1" presStyleIdx="1" presStyleCnt="3"/>
      <dgm:spPr>
        <a:solidFill>
          <a:schemeClr val="bg1">
            <a:lumMod val="85000"/>
          </a:schemeClr>
        </a:solidFill>
      </dgm:spPr>
    </dgm:pt>
    <dgm:pt modelId="{6C4A4E3B-52BA-484C-96EB-BBA226B165B1}" type="pres">
      <dgm:prSet presAssocID="{DC8B0093-7543-4A5E-ADCC-601DAD541562}" presName="arrowWedge3" presStyleLbl="fgSibTrans2D1" presStyleIdx="2" presStyleCnt="3"/>
      <dgm:spPr>
        <a:solidFill>
          <a:schemeClr val="bg1">
            <a:lumMod val="85000"/>
          </a:schemeClr>
        </a:solidFill>
      </dgm:spPr>
    </dgm:pt>
  </dgm:ptLst>
  <dgm:cxnLst>
    <dgm:cxn modelId="{E87FBD13-5B20-4619-A95A-00084CF997D2}" type="presOf" srcId="{6D462402-A799-42F0-90D0-618B4793F5D6}" destId="{7773DDDB-4F43-49AC-9E91-542543F21620}" srcOrd="0" destOrd="0" presId="urn:microsoft.com/office/officeart/2005/8/layout/cycle8"/>
    <dgm:cxn modelId="{E0BE6D19-DB15-4C84-A1DB-54EA53B22F1B}" type="presOf" srcId="{F8627006-3AC5-4A1B-9F31-B219EF606D56}" destId="{79D0FB92-030A-4451-91F7-3F2A2DE96A05}" srcOrd="1" destOrd="0" presId="urn:microsoft.com/office/officeart/2005/8/layout/cycle8"/>
    <dgm:cxn modelId="{4DE8991F-D14F-4B0E-91CA-B902D200155F}" srcId="{97BEB43F-5FC0-4414-94A0-AD836E9AAB2F}" destId="{6D462402-A799-42F0-90D0-618B4793F5D6}" srcOrd="2" destOrd="0" parTransId="{95DA8230-CC9C-45F5-BC52-8D2345E7DF70}" sibTransId="{DC8B0093-7543-4A5E-ADCC-601DAD541562}"/>
    <dgm:cxn modelId="{8F5D923B-6B56-476C-ABB4-6C9893979D04}" type="presOf" srcId="{6D462402-A799-42F0-90D0-618B4793F5D6}" destId="{6A6976EA-73EB-412E-B3E3-A18D7316D7C8}" srcOrd="1" destOrd="0" presId="urn:microsoft.com/office/officeart/2005/8/layout/cycle8"/>
    <dgm:cxn modelId="{D9B1CA47-3CDB-4239-A5A4-06279EDF2DDC}" srcId="{97BEB43F-5FC0-4414-94A0-AD836E9AAB2F}" destId="{6D59EBF8-083D-4279-944A-DFD2001BE5C0}" srcOrd="0" destOrd="0" parTransId="{EC08BB7A-34AE-4829-8C5D-892F5D206917}" sibTransId="{261EBA64-6EAA-49A6-BF5C-5E08C0A600C3}"/>
    <dgm:cxn modelId="{71CB8B78-4B76-4E26-8197-62C5C2395816}" type="presOf" srcId="{F8627006-3AC5-4A1B-9F31-B219EF606D56}" destId="{F4F06BB2-92B8-41FC-825C-325A0D35DA5F}" srcOrd="0" destOrd="0" presId="urn:microsoft.com/office/officeart/2005/8/layout/cycle8"/>
    <dgm:cxn modelId="{23550F7D-A462-41ED-8A3F-7FE4B6FE3A53}" type="presOf" srcId="{6D59EBF8-083D-4279-944A-DFD2001BE5C0}" destId="{A07CBF78-F7E1-4655-BA42-DD71B72A3B52}" srcOrd="0" destOrd="0" presId="urn:microsoft.com/office/officeart/2005/8/layout/cycle8"/>
    <dgm:cxn modelId="{F8F75CC0-B7A8-4F92-BD24-9C6B48B61766}" type="presOf" srcId="{6D59EBF8-083D-4279-944A-DFD2001BE5C0}" destId="{7617A5C4-7A4B-4176-9699-455E7254AA5B}" srcOrd="1" destOrd="0" presId="urn:microsoft.com/office/officeart/2005/8/layout/cycle8"/>
    <dgm:cxn modelId="{3BAEC8D7-59ED-44E2-BF26-306AD1A379E9}" srcId="{97BEB43F-5FC0-4414-94A0-AD836E9AAB2F}" destId="{F8627006-3AC5-4A1B-9F31-B219EF606D56}" srcOrd="1" destOrd="0" parTransId="{4EACECDD-0EC1-4CC5-8239-4866DA288327}" sibTransId="{B204908A-7317-4147-94FD-FF40D590052F}"/>
    <dgm:cxn modelId="{272F67D9-8789-4585-BF08-E60D197C35C9}" type="presOf" srcId="{97BEB43F-5FC0-4414-94A0-AD836E9AAB2F}" destId="{3DE5D5DF-DA38-4EB1-B255-9C201DC451F3}" srcOrd="0" destOrd="0" presId="urn:microsoft.com/office/officeart/2005/8/layout/cycle8"/>
    <dgm:cxn modelId="{DB81DD40-78C2-46C7-9693-D24421F159E0}" type="presParOf" srcId="{3DE5D5DF-DA38-4EB1-B255-9C201DC451F3}" destId="{A07CBF78-F7E1-4655-BA42-DD71B72A3B52}" srcOrd="0" destOrd="0" presId="urn:microsoft.com/office/officeart/2005/8/layout/cycle8"/>
    <dgm:cxn modelId="{436F00CA-11EB-41B1-ACA4-AF7E906CFC36}" type="presParOf" srcId="{3DE5D5DF-DA38-4EB1-B255-9C201DC451F3}" destId="{DF7EF5BF-C6C8-4ADC-B8DB-9E448C36C2FF}" srcOrd="1" destOrd="0" presId="urn:microsoft.com/office/officeart/2005/8/layout/cycle8"/>
    <dgm:cxn modelId="{9010E73A-8F12-4A7A-A538-BED3BD0B1C09}" type="presParOf" srcId="{3DE5D5DF-DA38-4EB1-B255-9C201DC451F3}" destId="{40665492-B5C3-4D03-B785-ECBE646B72C4}" srcOrd="2" destOrd="0" presId="urn:microsoft.com/office/officeart/2005/8/layout/cycle8"/>
    <dgm:cxn modelId="{96CE9CAC-2DD1-43C3-A90D-F98051411FE8}" type="presParOf" srcId="{3DE5D5DF-DA38-4EB1-B255-9C201DC451F3}" destId="{7617A5C4-7A4B-4176-9699-455E7254AA5B}" srcOrd="3" destOrd="0" presId="urn:microsoft.com/office/officeart/2005/8/layout/cycle8"/>
    <dgm:cxn modelId="{C2DCD142-539B-4A4D-BCE7-374044AE92D3}" type="presParOf" srcId="{3DE5D5DF-DA38-4EB1-B255-9C201DC451F3}" destId="{F4F06BB2-92B8-41FC-825C-325A0D35DA5F}" srcOrd="4" destOrd="0" presId="urn:microsoft.com/office/officeart/2005/8/layout/cycle8"/>
    <dgm:cxn modelId="{955E8726-8A16-4CCB-9901-B7EC4984EBF4}" type="presParOf" srcId="{3DE5D5DF-DA38-4EB1-B255-9C201DC451F3}" destId="{0784E563-6FC0-4EF5-A13A-912CFF3472C5}" srcOrd="5" destOrd="0" presId="urn:microsoft.com/office/officeart/2005/8/layout/cycle8"/>
    <dgm:cxn modelId="{C7498CEB-4197-43C9-BC62-8ABE1C72A51D}" type="presParOf" srcId="{3DE5D5DF-DA38-4EB1-B255-9C201DC451F3}" destId="{340AE846-8EAE-418D-AA09-6AE7B8819D31}" srcOrd="6" destOrd="0" presId="urn:microsoft.com/office/officeart/2005/8/layout/cycle8"/>
    <dgm:cxn modelId="{31ED57BD-76CA-4C14-A9BE-D3AA2BADC333}" type="presParOf" srcId="{3DE5D5DF-DA38-4EB1-B255-9C201DC451F3}" destId="{79D0FB92-030A-4451-91F7-3F2A2DE96A05}" srcOrd="7" destOrd="0" presId="urn:microsoft.com/office/officeart/2005/8/layout/cycle8"/>
    <dgm:cxn modelId="{AFCA3FD0-010C-4014-87C2-D8ED143F4B9E}" type="presParOf" srcId="{3DE5D5DF-DA38-4EB1-B255-9C201DC451F3}" destId="{7773DDDB-4F43-49AC-9E91-542543F21620}" srcOrd="8" destOrd="0" presId="urn:microsoft.com/office/officeart/2005/8/layout/cycle8"/>
    <dgm:cxn modelId="{E9FA24CB-AFD2-415B-8A4A-5B7C74DE30EC}" type="presParOf" srcId="{3DE5D5DF-DA38-4EB1-B255-9C201DC451F3}" destId="{279A4ED0-7119-4FC9-9E0E-2AE395EA048F}" srcOrd="9" destOrd="0" presId="urn:microsoft.com/office/officeart/2005/8/layout/cycle8"/>
    <dgm:cxn modelId="{4AA79CB7-C674-4CA0-85EE-D8222D12C862}" type="presParOf" srcId="{3DE5D5DF-DA38-4EB1-B255-9C201DC451F3}" destId="{EFD031B9-5B90-42D2-98BD-34072065D33C}" srcOrd="10" destOrd="0" presId="urn:microsoft.com/office/officeart/2005/8/layout/cycle8"/>
    <dgm:cxn modelId="{3AE29BF3-40B6-4F43-A6E1-318EEC0AD1B7}" type="presParOf" srcId="{3DE5D5DF-DA38-4EB1-B255-9C201DC451F3}" destId="{6A6976EA-73EB-412E-B3E3-A18D7316D7C8}" srcOrd="11" destOrd="0" presId="urn:microsoft.com/office/officeart/2005/8/layout/cycle8"/>
    <dgm:cxn modelId="{1ED4BA8E-7164-44DD-8F18-43254BE2D7BA}" type="presParOf" srcId="{3DE5D5DF-DA38-4EB1-B255-9C201DC451F3}" destId="{675A5E47-2BFF-4D81-AB30-CD1E4DF9B010}" srcOrd="12" destOrd="0" presId="urn:microsoft.com/office/officeart/2005/8/layout/cycle8"/>
    <dgm:cxn modelId="{81482700-C5F9-4A0F-B542-DE5C483A262E}" type="presParOf" srcId="{3DE5D5DF-DA38-4EB1-B255-9C201DC451F3}" destId="{95F13AB5-D9FA-433F-8334-144BC8D86C2D}" srcOrd="13" destOrd="0" presId="urn:microsoft.com/office/officeart/2005/8/layout/cycle8"/>
    <dgm:cxn modelId="{9CA0836F-1681-4A97-938A-CF51C93F9C0A}" type="presParOf" srcId="{3DE5D5DF-DA38-4EB1-B255-9C201DC451F3}" destId="{6C4A4E3B-52BA-484C-96EB-BBA226B165B1}" srcOrd="14" destOrd="0" presId="urn:microsoft.com/office/officeart/2005/8/layout/cycle8"/>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623733" cy="3623733"/>
        <a:chOff x="0" y="0"/>
        <a:chExt cx="3623733" cy="3623733"/>
      </a:xfrm>
    </dsp:grpSpPr>
    <dsp:sp modelId="{A07CBF78-F7E1-4655-BA42-DD71B72A3B52}">
      <dsp:nvSpPr>
        <dsp:cNvPr id="3" name="饼形 2"/>
        <dsp:cNvSpPr/>
      </dsp:nvSpPr>
      <dsp:spPr bwMode="white">
        <a:xfrm>
          <a:off x="1170893" y="235543"/>
          <a:ext cx="3043936" cy="3043936"/>
        </a:xfrm>
        <a:prstGeom prst="pie">
          <a:avLst>
            <a:gd name="adj1" fmla="val 16200000"/>
            <a:gd name="adj2" fmla="val 1800000"/>
          </a:avLst>
        </a:prstGeom>
        <a:solidFill>
          <a:srgbClr val="CBE3ED"/>
        </a:solidFill>
      </dsp:spPr>
      <dsp:style>
        <a:lnRef idx="2">
          <a:schemeClr val="lt1"/>
        </a:lnRef>
        <a:fillRef idx="1">
          <a:schemeClr val="accent1"/>
        </a:fillRef>
        <a:effectRef idx="0">
          <a:scrgbClr r="0" g="0" b="0"/>
        </a:effectRef>
        <a:fontRef idx="minor">
          <a:schemeClr val="lt1"/>
        </a:fontRef>
      </dsp:style>
      <dsp:txBody>
        <a:bodyPr lIns="48260" tIns="48260" rIns="48260" bIns="4826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zh-CN" altLang="en-US" dirty="0"/>
            <a:t>标题</a:t>
          </a:r>
        </a:p>
      </dsp:txBody>
      <dsp:txXfrm>
        <a:off x="1170893" y="235543"/>
        <a:ext cx="3043936" cy="3043936"/>
      </dsp:txXfrm>
    </dsp:sp>
    <dsp:sp modelId="{F4F06BB2-92B8-41FC-825C-325A0D35DA5F}">
      <dsp:nvSpPr>
        <dsp:cNvPr id="4" name="饼形 3"/>
        <dsp:cNvSpPr/>
      </dsp:nvSpPr>
      <dsp:spPr bwMode="white">
        <a:xfrm>
          <a:off x="1108202" y="344255"/>
          <a:ext cx="3043936" cy="3043936"/>
        </a:xfrm>
        <a:prstGeom prst="pie">
          <a:avLst>
            <a:gd name="adj1" fmla="val 1800000"/>
            <a:gd name="adj2" fmla="val 9000000"/>
          </a:avLst>
        </a:prstGeom>
        <a:solidFill>
          <a:srgbClr val="5B89AB"/>
        </a:solidFill>
      </dsp:spPr>
      <dsp:style>
        <a:lnRef idx="2">
          <a:schemeClr val="lt1"/>
        </a:lnRef>
        <a:fillRef idx="1">
          <a:schemeClr val="accent1"/>
        </a:fillRef>
        <a:effectRef idx="0">
          <a:scrgbClr r="0" g="0" b="0"/>
        </a:effectRef>
        <a:fontRef idx="minor">
          <a:schemeClr val="lt1"/>
        </a:fontRef>
      </dsp:style>
      <dsp:txBody>
        <a:bodyPr lIns="48260" tIns="48260" rIns="48260" bIns="4826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zh-CN" altLang="en-US" dirty="0"/>
            <a:t>标题</a:t>
          </a:r>
        </a:p>
      </dsp:txBody>
      <dsp:txXfrm>
        <a:off x="1108202" y="344255"/>
        <a:ext cx="3043936" cy="3043936"/>
      </dsp:txXfrm>
    </dsp:sp>
    <dsp:sp modelId="{7773DDDB-4F43-49AC-9E91-542543F21620}">
      <dsp:nvSpPr>
        <dsp:cNvPr id="5" name="饼形 4"/>
        <dsp:cNvSpPr/>
      </dsp:nvSpPr>
      <dsp:spPr bwMode="white">
        <a:xfrm>
          <a:off x="1045512" y="235543"/>
          <a:ext cx="3043936" cy="3043936"/>
        </a:xfrm>
        <a:prstGeom prst="pie">
          <a:avLst>
            <a:gd name="adj1" fmla="val 9000000"/>
            <a:gd name="adj2" fmla="val 16200000"/>
          </a:avLst>
        </a:prstGeom>
        <a:solidFill>
          <a:srgbClr val="1B6279"/>
        </a:solidFill>
      </dsp:spPr>
      <dsp:style>
        <a:lnRef idx="2">
          <a:schemeClr val="lt1"/>
        </a:lnRef>
        <a:fillRef idx="1">
          <a:schemeClr val="accent1"/>
        </a:fillRef>
        <a:effectRef idx="0">
          <a:scrgbClr r="0" g="0" b="0"/>
        </a:effectRef>
        <a:fontRef idx="minor">
          <a:schemeClr val="lt1"/>
        </a:fontRef>
      </dsp:style>
      <dsp:txBody>
        <a:bodyPr lIns="48260" tIns="48260" rIns="48260" bIns="4826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zh-CN" altLang="en-US" dirty="0"/>
            <a:t>标题</a:t>
          </a:r>
        </a:p>
      </dsp:txBody>
      <dsp:txXfrm>
        <a:off x="1045512" y="235543"/>
        <a:ext cx="3043936" cy="3043936"/>
      </dsp:txXfrm>
    </dsp:sp>
    <dsp:sp modelId="{675A5E47-2BFF-4D81-AB30-CD1E4DF9B010}">
      <dsp:nvSpPr>
        <dsp:cNvPr id="6" name="环形箭头 5"/>
        <dsp:cNvSpPr/>
      </dsp:nvSpPr>
      <dsp:spPr bwMode="white">
        <a:xfrm>
          <a:off x="1003728" y="68126"/>
          <a:ext cx="3378769" cy="3378769"/>
        </a:xfrm>
        <a:prstGeom prst="circularArrow">
          <a:avLst>
            <a:gd name="adj1" fmla="val 5000"/>
            <a:gd name="adj2" fmla="val 360000"/>
            <a:gd name="adj3" fmla="val 1440000"/>
            <a:gd name="adj4" fmla="val 16199432"/>
            <a:gd name="adj5" fmla="val 5500"/>
          </a:avLst>
        </a:prstGeom>
        <a:solidFill>
          <a:schemeClr val="bg1">
            <a:lumMod val="85000"/>
          </a:schemeClr>
        </a:solidFill>
      </dsp:spPr>
      <dsp:style>
        <a:lnRef idx="0">
          <a:schemeClr val="accent1">
            <a:tint val="60000"/>
          </a:schemeClr>
        </a:lnRef>
        <a:fillRef idx="1">
          <a:schemeClr val="accent1">
            <a:tint val="60000"/>
          </a:schemeClr>
        </a:fillRef>
        <a:effectRef idx="0">
          <a:scrgbClr r="0" g="0" b="0"/>
        </a:effectRef>
        <a:fontRef idx="minor">
          <a:schemeClr val="lt1"/>
        </a:fontRef>
      </dsp:style>
      <dsp:txXfrm>
        <a:off x="1003728" y="68126"/>
        <a:ext cx="3378769" cy="3378769"/>
      </dsp:txXfrm>
    </dsp:sp>
    <dsp:sp modelId="{95F13AB5-D9FA-433F-8334-144BC8D86C2D}">
      <dsp:nvSpPr>
        <dsp:cNvPr id="7" name="环形箭头 6"/>
        <dsp:cNvSpPr/>
      </dsp:nvSpPr>
      <dsp:spPr bwMode="white">
        <a:xfrm>
          <a:off x="940786" y="176646"/>
          <a:ext cx="3378769" cy="3378769"/>
        </a:xfrm>
        <a:prstGeom prst="circularArrow">
          <a:avLst>
            <a:gd name="adj1" fmla="val 5000"/>
            <a:gd name="adj2" fmla="val 360000"/>
            <a:gd name="adj3" fmla="val 8639497"/>
            <a:gd name="adj4" fmla="val 1800502"/>
            <a:gd name="adj5" fmla="val 5500"/>
          </a:avLst>
        </a:prstGeom>
        <a:solidFill>
          <a:schemeClr val="bg1">
            <a:lumMod val="85000"/>
          </a:schemeClr>
        </a:solidFill>
      </dsp:spPr>
      <dsp:style>
        <a:lnRef idx="0">
          <a:schemeClr val="accent1">
            <a:tint val="60000"/>
          </a:schemeClr>
        </a:lnRef>
        <a:fillRef idx="1">
          <a:schemeClr val="accent1">
            <a:tint val="60000"/>
          </a:schemeClr>
        </a:fillRef>
        <a:effectRef idx="0">
          <a:scrgbClr r="0" g="0" b="0"/>
        </a:effectRef>
        <a:fontRef idx="minor">
          <a:schemeClr val="lt1"/>
        </a:fontRef>
      </dsp:style>
      <dsp:txXfrm>
        <a:off x="940786" y="176646"/>
        <a:ext cx="3378769" cy="3378769"/>
      </dsp:txXfrm>
    </dsp:sp>
    <dsp:sp modelId="{6C4A4E3B-52BA-484C-96EB-BBA226B165B1}">
      <dsp:nvSpPr>
        <dsp:cNvPr id="8" name="环形箭头 7"/>
        <dsp:cNvSpPr/>
      </dsp:nvSpPr>
      <dsp:spPr bwMode="white">
        <a:xfrm>
          <a:off x="877844" y="68126"/>
          <a:ext cx="3378769" cy="3378769"/>
        </a:xfrm>
        <a:prstGeom prst="circularArrow">
          <a:avLst>
            <a:gd name="adj1" fmla="val 5000"/>
            <a:gd name="adj2" fmla="val 360000"/>
            <a:gd name="adj3" fmla="val 15840567"/>
            <a:gd name="adj4" fmla="val 8999999"/>
            <a:gd name="adj5" fmla="val 5500"/>
          </a:avLst>
        </a:prstGeom>
        <a:solidFill>
          <a:schemeClr val="bg1">
            <a:lumMod val="85000"/>
          </a:schemeClr>
        </a:solidFill>
      </dsp:spPr>
      <dsp:style>
        <a:lnRef idx="0">
          <a:schemeClr val="accent1">
            <a:tint val="60000"/>
          </a:schemeClr>
        </a:lnRef>
        <a:fillRef idx="1">
          <a:schemeClr val="accent1">
            <a:tint val="60000"/>
          </a:schemeClr>
        </a:fillRef>
        <a:effectRef idx="0">
          <a:scrgbClr r="0" g="0" b="0"/>
        </a:effectRef>
        <a:fontRef idx="minor">
          <a:schemeClr val="lt1"/>
        </a:fontRef>
      </dsp:style>
      <dsp:txXfrm>
        <a:off x="877844" y="68126"/>
        <a:ext cx="3378769" cy="3378769"/>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ar" val="1"/>
      <dgm:param type="vertAlign" val="mid"/>
      <dgm:param type="horzAlign" val="ctr"/>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srcNode" val="dummy1a"/>
                  <dgm:param type="dstNode" val="dummy1b"/>
                  <dgm:param type="begSty" val="arr"/>
                  <dgm:param type="endSty" val="noArr"/>
                  <dgm:param type="connRout" val="longCurve"/>
                  <dgm:param type="begPts" val="tL"/>
                  <dgm:param type="endPts" val="tR"/>
                </dgm:alg>
              </dgm:if>
              <dgm:else name="Name175">
                <dgm:alg type="conn">
                  <dgm:param type="srcNode" val="dummy1a"/>
                  <dgm:param type="dstNode" val="dummy1b"/>
                  <dgm:param type="begSty" val="noArr"/>
                  <dgm:param type="endSty" val="arr"/>
                  <dgm:param type="connRout" val="longCurve"/>
                  <dgm:param type="begPts" val="tL"/>
                  <dgm:param type="endPts" val="t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srcNode" val="dummy1a"/>
                  <dgm:param type="dstNode" val="dummy1b"/>
                  <dgm:param type="begSty" val="noArr"/>
                  <dgm:param type="endSty" val="arr"/>
                  <dgm:param type="connRout" val="curve"/>
                  <dgm:param type="begPts" val="tL"/>
                  <dgm:param type="endPts" val="tL"/>
                </dgm:alg>
              </dgm:if>
              <dgm:else name="Name180">
                <dgm:alg type="conn">
                  <dgm:param type="srcNode" val="dummy1a"/>
                  <dgm:param type="dstNode" val="dummy1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srcNode" val="dummy2a"/>
              <dgm:param type="dstNode" val="dummy2b"/>
              <dgm:param type="begSty" val="noArr"/>
              <dgm:param type="endSty" val="arr"/>
              <dgm:param type="connRout" val="curve"/>
              <dgm:param type="begPts" val="tL"/>
              <dgm:param type="endPts" val="tL"/>
            </dgm:alg>
          </dgm:if>
          <dgm:else name="Name185">
            <dgm:alg type="conn">
              <dgm:param type="srcNode" val="dummy2a"/>
              <dgm:param type="dstNode" val="dummy2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srcNode" val="dummy3a"/>
              <dgm:param type="dstNode" val="dummy3b"/>
              <dgm:param type="begSty" val="noArr"/>
              <dgm:param type="endSty" val="arr"/>
              <dgm:param type="connRout" val="curve"/>
              <dgm:param type="begPts" val="tL"/>
              <dgm:param type="endPts" val="tL"/>
            </dgm:alg>
          </dgm:if>
          <dgm:else name="Name189">
            <dgm:alg type="conn">
              <dgm:param type="srcNode" val="dummy3a"/>
              <dgm:param type="dstNode" val="dummy3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srcNode" val="dummy4a"/>
              <dgm:param type="dstNode" val="dummy4b"/>
              <dgm:param type="begSty" val="noArr"/>
              <dgm:param type="endSty" val="arr"/>
              <dgm:param type="connRout" val="curve"/>
              <dgm:param type="begPts" val="tL"/>
              <dgm:param type="endPts" val="tL"/>
            </dgm:alg>
          </dgm:if>
          <dgm:else name="Name193">
            <dgm:alg type="conn">
              <dgm:param type="srcNode" val="dummy4a"/>
              <dgm:param type="dstNode" val="dummy4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srcNode" val="dummy5a"/>
              <dgm:param type="dstNode" val="dummy5b"/>
              <dgm:param type="begSty" val="noArr"/>
              <dgm:param type="endSty" val="arr"/>
              <dgm:param type="connRout" val="curve"/>
              <dgm:param type="begPts" val="tL"/>
              <dgm:param type="endPts" val="tL"/>
            </dgm:alg>
          </dgm:if>
          <dgm:else name="Name197">
            <dgm:alg type="conn">
              <dgm:param type="srcNode" val="dummy5a"/>
              <dgm:param type="dstNode" val="dummy5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srcNode" val="dummy6a"/>
              <dgm:param type="dstNode" val="dummy6b"/>
              <dgm:param type="begSty" val="noArr"/>
              <dgm:param type="endSty" val="arr"/>
              <dgm:param type="connRout" val="curve"/>
              <dgm:param type="begPts" val="tL"/>
              <dgm:param type="endPts" val="tL"/>
            </dgm:alg>
          </dgm:if>
          <dgm:else name="Name201">
            <dgm:alg type="conn">
              <dgm:param type="srcNode" val="dummy6a"/>
              <dgm:param type="dstNode" val="dummy6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srcNode" val="dummy7a"/>
              <dgm:param type="dstNode" val="dummy7b"/>
              <dgm:param type="begSty" val="noArr"/>
              <dgm:param type="endSty" val="arr"/>
              <dgm:param type="connRout" val="curve"/>
              <dgm:param type="begPts" val="tL"/>
              <dgm:param type="endPts" val="tL"/>
            </dgm:alg>
          </dgm:if>
          <dgm:else name="Name205">
            <dgm:alg type="conn">
              <dgm:param type="srcNode" val="dummy7a"/>
              <dgm:param type="dstNode" val="dummy7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0D4D939-8132-4972-8F6D-D21319F1D5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AA4D31-59BC-47D1-A300-BF254C79711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D4D939-8132-4972-8F6D-D21319F1D52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AA4D31-59BC-47D1-A300-BF254C79711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D4D939-8132-4972-8F6D-D21319F1D52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AA4D31-59BC-47D1-A300-BF254C79711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xml"/><Relationship Id="rId2" Type="http://schemas.openxmlformats.org/officeDocument/2006/relationships/image" Target="../media/image14.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19.png"/><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file:///F:\3d&#26085;&#26231;\Release\Project1.exe"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8.svg"/><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B89AB"/>
        </a:solidFill>
        <a:effectLst/>
      </p:bgPr>
    </p:bg>
    <p:spTree>
      <p:nvGrpSpPr>
        <p:cNvPr id="1" name=""/>
        <p:cNvGrpSpPr/>
        <p:nvPr/>
      </p:nvGrpSpPr>
      <p:grpSpPr>
        <a:xfrm>
          <a:off x="0" y="0"/>
          <a:ext cx="0" cy="0"/>
          <a:chOff x="0" y="0"/>
          <a:chExt cx="0" cy="0"/>
        </a:xfrm>
      </p:grpSpPr>
      <p:sp>
        <p:nvSpPr>
          <p:cNvPr id="6" name="椭圆 5"/>
          <p:cNvSpPr/>
          <p:nvPr/>
        </p:nvSpPr>
        <p:spPr>
          <a:xfrm>
            <a:off x="6609347" y="-2807368"/>
            <a:ext cx="3753852" cy="3753852"/>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87116" y="2518610"/>
            <a:ext cx="3360819" cy="3360819"/>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180095" y="2871535"/>
            <a:ext cx="7395409" cy="7395409"/>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43202" y="2169635"/>
            <a:ext cx="7305595" cy="1445260"/>
          </a:xfrm>
          <a:prstGeom prst="rect">
            <a:avLst/>
          </a:prstGeom>
          <a:noFill/>
        </p:spPr>
        <p:txBody>
          <a:bodyPr wrap="square">
            <a:spAutoFit/>
          </a:bodyPr>
          <a:lstStyle/>
          <a:p>
            <a:pPr algn="dist">
              <a:spcBef>
                <a:spcPct val="0"/>
              </a:spcBef>
            </a:pPr>
            <a:r>
              <a:rPr lang="zh-CN" altLang="en-US" sz="8800" dirty="0">
                <a:solidFill>
                  <a:prstClr val="white"/>
                </a:solidFill>
                <a:latin typeface="思源黑体 CN Heavy" panose="020B0A00000000000000" pitchFamily="34" charset="-122"/>
                <a:ea typeface="思源黑体 CN Heavy" panose="020B0A00000000000000" pitchFamily="34" charset="-122"/>
              </a:rPr>
              <a:t>电子日晷</a:t>
            </a:r>
            <a:r>
              <a:rPr lang="zh-CN" altLang="en-US" sz="8800" dirty="0">
                <a:solidFill>
                  <a:prstClr val="white"/>
                </a:solidFill>
                <a:latin typeface="思源黑体 CN Heavy" panose="020B0A00000000000000" pitchFamily="34" charset="-122"/>
                <a:ea typeface="思源黑体 CN Heavy" panose="020B0A00000000000000" pitchFamily="34" charset="-122"/>
              </a:rPr>
              <a:t>报告</a:t>
            </a:r>
            <a:endParaRPr lang="zh-CN" altLang="en-US" sz="8800" dirty="0">
              <a:solidFill>
                <a:prstClr val="white"/>
              </a:solidFill>
              <a:latin typeface="思源黑体 CN Heavy" panose="020B0A00000000000000" pitchFamily="34" charset="-122"/>
              <a:ea typeface="思源黑体 CN Heavy" panose="020B0A00000000000000" pitchFamily="34" charset="-122"/>
            </a:endParaRPr>
          </a:p>
        </p:txBody>
      </p:sp>
      <p:sp>
        <p:nvSpPr>
          <p:cNvPr id="11" name="文本框"/>
          <p:cNvSpPr>
            <a:spLocks noChangeArrowheads="1"/>
          </p:cNvSpPr>
          <p:nvPr/>
        </p:nvSpPr>
        <p:spPr bwMode="auto">
          <a:xfrm>
            <a:off x="2680811" y="3594295"/>
            <a:ext cx="683037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140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Arial" panose="020B0604020202020204" pitchFamily="34" charset="0"/>
                <a:sym typeface="Source Han Serif SC" panose="02020400000000000000" pitchFamily="18" charset="-122"/>
              </a:rPr>
              <a:t>Clean and simple work report</a:t>
            </a:r>
            <a:endParaRPr kumimoji="0" lang="zh-CN" altLang="en-US" sz="1400" i="0" u="none" strike="noStrike" kern="1200" cap="none" spc="0" normalizeH="0" baseline="0" noProof="0" dirty="0">
              <a:ln>
                <a:noFill/>
              </a:ln>
              <a:solidFill>
                <a:prstClr val="white"/>
              </a:solidFill>
              <a:effectLst/>
              <a:uLnTx/>
              <a:uFillTx/>
              <a:latin typeface="思源黑体 CN ExtraLight" panose="020B0200000000000000" pitchFamily="34" charset="-122"/>
              <a:ea typeface="思源黑体 CN ExtraLight" panose="020B0200000000000000" pitchFamily="34" charset="-122"/>
              <a:cs typeface="Arial" panose="020B0604020202020204" pitchFamily="34" charset="0"/>
              <a:sym typeface="Source Han Serif SC" panose="02020400000000000000" pitchFamily="18" charset="-122"/>
            </a:endParaRPr>
          </a:p>
        </p:txBody>
      </p:sp>
      <p:sp>
        <p:nvSpPr>
          <p:cNvPr id="12" name="流程图: 终止 4"/>
          <p:cNvSpPr/>
          <p:nvPr/>
        </p:nvSpPr>
        <p:spPr>
          <a:xfrm>
            <a:off x="4359275" y="4565650"/>
            <a:ext cx="3167380" cy="65151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en-US">
                <a:solidFill>
                  <a:schemeClr val="tx1"/>
                </a:solidFill>
                <a:effectLst>
                  <a:outerShdw blurRad="38100" dist="19050" dir="2700000" algn="tl" rotWithShape="0">
                    <a:schemeClr val="dk1">
                      <a:alpha val="40000"/>
                    </a:schemeClr>
                  </a:outerShdw>
                </a:effectLst>
              </a:rPr>
              <a:t>Producer</a:t>
            </a:r>
            <a:r>
              <a:rPr lang="en-US" altLang="zh-CN">
                <a:solidFill>
                  <a:schemeClr val="tx1"/>
                </a:solidFill>
                <a:effectLst>
                  <a:outerShdw blurRad="38100" dist="19050" dir="2700000" algn="tl" rotWithShape="0">
                    <a:schemeClr val="dk1">
                      <a:alpha val="40000"/>
                    </a:schemeClr>
                  </a:outerShdw>
                </a:effectLst>
              </a:rPr>
              <a:t>: </a:t>
            </a:r>
            <a:r>
              <a:rPr lang="zh-CN" altLang="en-US">
                <a:solidFill>
                  <a:schemeClr val="tx1"/>
                </a:solidFill>
                <a:effectLst>
                  <a:outerShdw blurRad="38100" dist="19050" dir="2700000" algn="tl" rotWithShape="0">
                    <a:schemeClr val="dk1">
                      <a:alpha val="40000"/>
                    </a:schemeClr>
                  </a:outerShdw>
                </a:effectLst>
              </a:rPr>
              <a:t>汪俊宇</a:t>
            </a:r>
            <a:r>
              <a:rPr lang="en-US" altLang="zh-CN">
                <a:solidFill>
                  <a:schemeClr val="tx1"/>
                </a:solidFill>
                <a:effectLst>
                  <a:outerShdw blurRad="38100" dist="19050" dir="2700000" algn="tl" rotWithShape="0">
                    <a:schemeClr val="dk1">
                      <a:alpha val="40000"/>
                    </a:schemeClr>
                  </a:outerShdw>
                </a:effectLst>
              </a:rPr>
              <a:t> </a:t>
            </a:r>
            <a:r>
              <a:rPr lang="zh-CN" altLang="en-US">
                <a:solidFill>
                  <a:schemeClr val="tx1"/>
                </a:solidFill>
                <a:effectLst>
                  <a:outerShdw blurRad="38100" dist="19050" dir="2700000" algn="tl" rotWithShape="0">
                    <a:schemeClr val="dk1">
                      <a:alpha val="40000"/>
                    </a:schemeClr>
                  </a:outerShdw>
                </a:effectLst>
              </a:rPr>
              <a:t>周奕辰</a:t>
            </a:r>
            <a:endParaRPr lang="zh-CN" altLang="en-US">
              <a:solidFill>
                <a:schemeClr val="tx1"/>
              </a:solidFill>
              <a:effectLst>
                <a:outerShdw blurRad="38100" dist="19050" dir="2700000" algn="tl" rotWithShape="0">
                  <a:schemeClr val="dk1">
                    <a:alpha val="40000"/>
                  </a:scheme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751534" y="2141951"/>
            <a:ext cx="688932" cy="688932"/>
          </a:xfrm>
          <a:prstGeom prst="ellipse">
            <a:avLst/>
          </a:prstGeom>
          <a:solidFill>
            <a:srgbClr val="5B8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6530235" y="3429000"/>
            <a:ext cx="688932" cy="688932"/>
          </a:xfrm>
          <a:prstGeom prst="ellipse">
            <a:avLst/>
          </a:prstGeom>
          <a:solidFill>
            <a:srgbClr val="5B8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751534" y="4834002"/>
            <a:ext cx="688932" cy="688932"/>
          </a:xfrm>
          <a:prstGeom prst="ellipse">
            <a:avLst/>
          </a:prstGeom>
          <a:solidFill>
            <a:srgbClr val="5B8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
          <p:cNvSpPr/>
          <p:nvPr/>
        </p:nvSpPr>
        <p:spPr>
          <a:xfrm>
            <a:off x="-324388" y="-436322"/>
            <a:ext cx="1732308" cy="1732308"/>
          </a:xfrm>
          <a:prstGeom prst="donut">
            <a:avLst>
              <a:gd name="adj" fmla="val 10603"/>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panose="020B0400000000000000" pitchFamily="34" charset="-122"/>
              <a:ea typeface="思源黑体" panose="020B0400000000000000" pitchFamily="34" charset="-122"/>
              <a:cs typeface="+mn-cs"/>
              <a:sym typeface="思源黑体" panose="020B0400000000000000" pitchFamily="34" charset="-122"/>
            </a:endParaRPr>
          </a:p>
        </p:txBody>
      </p:sp>
      <p:sp>
        <p:nvSpPr>
          <p:cNvPr id="6" name="矩形"/>
          <p:cNvSpPr/>
          <p:nvPr/>
        </p:nvSpPr>
        <p:spPr>
          <a:xfrm>
            <a:off x="0" y="187941"/>
            <a:ext cx="5932559" cy="623999"/>
          </a:xfrm>
          <a:prstGeom prst="round2DiagRect">
            <a:avLst>
              <a:gd name="adj1" fmla="val 50000"/>
              <a:gd name="adj2" fmla="val 0"/>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7" name="椭圆 6"/>
          <p:cNvSpPr/>
          <p:nvPr/>
        </p:nvSpPr>
        <p:spPr>
          <a:xfrm>
            <a:off x="689746" y="359633"/>
            <a:ext cx="296092" cy="29609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8" name="矩形 7"/>
          <p:cNvSpPr/>
          <p:nvPr/>
        </p:nvSpPr>
        <p:spPr>
          <a:xfrm>
            <a:off x="1054225" y="257402"/>
            <a:ext cx="2316480" cy="521970"/>
          </a:xfrm>
          <a:prstGeom prst="rect">
            <a:avLst/>
          </a:prstGeom>
        </p:spPr>
        <p:txBody>
          <a:bodyPr wrap="none">
            <a:spAutoFit/>
          </a:bodyPr>
          <a:lstStyle/>
          <a:p>
            <a:pPr defTabSz="457200"/>
            <a:r>
              <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rPr>
              <a:t>电子日晷</a:t>
            </a:r>
            <a:r>
              <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rPr>
              <a:t>简介</a:t>
            </a:r>
            <a:endPar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0" name="箭头: 右 23"/>
          <p:cNvSpPr/>
          <p:nvPr/>
        </p:nvSpPr>
        <p:spPr bwMode="auto">
          <a:xfrm>
            <a:off x="5152102" y="3685466"/>
            <a:ext cx="977754" cy="283989"/>
          </a:xfrm>
          <a:custGeom>
            <a:avLst/>
            <a:gdLst>
              <a:gd name="T0" fmla="*/ 881 w 881"/>
              <a:gd name="T1" fmla="*/ 129 h 257"/>
              <a:gd name="T2" fmla="*/ 711 w 881"/>
              <a:gd name="T3" fmla="*/ 0 h 257"/>
              <a:gd name="T4" fmla="*/ 711 w 881"/>
              <a:gd name="T5" fmla="*/ 79 h 257"/>
              <a:gd name="T6" fmla="*/ 50 w 881"/>
              <a:gd name="T7" fmla="*/ 79 h 257"/>
              <a:gd name="T8" fmla="*/ 0 w 881"/>
              <a:gd name="T9" fmla="*/ 129 h 257"/>
              <a:gd name="T10" fmla="*/ 50 w 881"/>
              <a:gd name="T11" fmla="*/ 178 h 257"/>
              <a:gd name="T12" fmla="*/ 711 w 881"/>
              <a:gd name="T13" fmla="*/ 178 h 257"/>
              <a:gd name="T14" fmla="*/ 711 w 881"/>
              <a:gd name="T15" fmla="*/ 257 h 257"/>
              <a:gd name="T16" fmla="*/ 881 w 881"/>
              <a:gd name="T17" fmla="*/ 1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1" h="257">
                <a:moveTo>
                  <a:pt x="881" y="129"/>
                </a:moveTo>
                <a:cubicBezTo>
                  <a:pt x="711" y="0"/>
                  <a:pt x="711" y="0"/>
                  <a:pt x="711" y="0"/>
                </a:cubicBezTo>
                <a:cubicBezTo>
                  <a:pt x="711" y="79"/>
                  <a:pt x="711" y="79"/>
                  <a:pt x="711" y="79"/>
                </a:cubicBezTo>
                <a:cubicBezTo>
                  <a:pt x="50" y="79"/>
                  <a:pt x="50" y="79"/>
                  <a:pt x="50" y="79"/>
                </a:cubicBezTo>
                <a:cubicBezTo>
                  <a:pt x="21" y="79"/>
                  <a:pt x="0" y="100"/>
                  <a:pt x="0" y="129"/>
                </a:cubicBezTo>
                <a:cubicBezTo>
                  <a:pt x="0" y="153"/>
                  <a:pt x="20" y="178"/>
                  <a:pt x="50" y="178"/>
                </a:cubicBezTo>
                <a:cubicBezTo>
                  <a:pt x="711" y="178"/>
                  <a:pt x="711" y="178"/>
                  <a:pt x="711" y="178"/>
                </a:cubicBezTo>
                <a:cubicBezTo>
                  <a:pt x="711" y="257"/>
                  <a:pt x="711" y="257"/>
                  <a:pt x="711" y="257"/>
                </a:cubicBezTo>
                <a:lnTo>
                  <a:pt x="881" y="129"/>
                </a:lnTo>
                <a:close/>
              </a:path>
            </a:pathLst>
          </a:custGeom>
          <a:solidFill>
            <a:srgbClr val="44546A">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Source Han Sans SC" panose="020F0502020204030204"/>
              <a:cs typeface="+mn-ea"/>
              <a:sym typeface="+mn-lt"/>
            </a:endParaRPr>
          </a:p>
        </p:txBody>
      </p:sp>
      <p:sp>
        <p:nvSpPr>
          <p:cNvPr id="11" name="箭头: 右 23"/>
          <p:cNvSpPr/>
          <p:nvPr/>
        </p:nvSpPr>
        <p:spPr bwMode="auto">
          <a:xfrm>
            <a:off x="5024371" y="4195741"/>
            <a:ext cx="462942" cy="457107"/>
          </a:xfrm>
          <a:custGeom>
            <a:avLst/>
            <a:gdLst>
              <a:gd name="T0" fmla="*/ 330 w 417"/>
              <a:gd name="T1" fmla="*/ 259 h 413"/>
              <a:gd name="T2" fmla="*/ 87 w 417"/>
              <a:gd name="T3" fmla="*/ 20 h 413"/>
              <a:gd name="T4" fmla="*/ 16 w 417"/>
              <a:gd name="T5" fmla="*/ 20 h 413"/>
              <a:gd name="T6" fmla="*/ 0 w 417"/>
              <a:gd name="T7" fmla="*/ 52 h 413"/>
              <a:gd name="T8" fmla="*/ 16 w 417"/>
              <a:gd name="T9" fmla="*/ 91 h 413"/>
              <a:gd name="T10" fmla="*/ 258 w 417"/>
              <a:gd name="T11" fmla="*/ 329 h 413"/>
              <a:gd name="T12" fmla="*/ 204 w 417"/>
              <a:gd name="T13" fmla="*/ 383 h 413"/>
              <a:gd name="T14" fmla="*/ 417 w 417"/>
              <a:gd name="T15" fmla="*/ 413 h 413"/>
              <a:gd name="T16" fmla="*/ 387 w 417"/>
              <a:gd name="T17" fmla="*/ 203 h 413"/>
              <a:gd name="T18" fmla="*/ 330 w 417"/>
              <a:gd name="T19" fmla="*/ 259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3">
                <a:moveTo>
                  <a:pt x="330" y="259"/>
                </a:moveTo>
                <a:cubicBezTo>
                  <a:pt x="87" y="20"/>
                  <a:pt x="87" y="20"/>
                  <a:pt x="87" y="20"/>
                </a:cubicBezTo>
                <a:cubicBezTo>
                  <a:pt x="66" y="0"/>
                  <a:pt x="37" y="0"/>
                  <a:pt x="16" y="20"/>
                </a:cubicBezTo>
                <a:cubicBezTo>
                  <a:pt x="7" y="27"/>
                  <a:pt x="1" y="39"/>
                  <a:pt x="0" y="52"/>
                </a:cubicBezTo>
                <a:cubicBezTo>
                  <a:pt x="0" y="66"/>
                  <a:pt x="5" y="80"/>
                  <a:pt x="16" y="91"/>
                </a:cubicBezTo>
                <a:cubicBezTo>
                  <a:pt x="258" y="329"/>
                  <a:pt x="258" y="329"/>
                  <a:pt x="258" y="329"/>
                </a:cubicBezTo>
                <a:cubicBezTo>
                  <a:pt x="204" y="383"/>
                  <a:pt x="204" y="383"/>
                  <a:pt x="204" y="383"/>
                </a:cubicBezTo>
                <a:cubicBezTo>
                  <a:pt x="417" y="413"/>
                  <a:pt x="417" y="413"/>
                  <a:pt x="417" y="413"/>
                </a:cubicBezTo>
                <a:cubicBezTo>
                  <a:pt x="387" y="203"/>
                  <a:pt x="387" y="203"/>
                  <a:pt x="387" y="203"/>
                </a:cubicBezTo>
                <a:lnTo>
                  <a:pt x="330" y="259"/>
                </a:lnTo>
                <a:close/>
              </a:path>
            </a:pathLst>
          </a:custGeom>
          <a:solidFill>
            <a:srgbClr val="44546A">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Source Han Sans SC" panose="020F0502020204030204"/>
              <a:cs typeface="+mn-ea"/>
              <a:sym typeface="+mn-lt"/>
            </a:endParaRPr>
          </a:p>
        </p:txBody>
      </p:sp>
      <p:sp>
        <p:nvSpPr>
          <p:cNvPr id="12" name="箭头: 右 23"/>
          <p:cNvSpPr/>
          <p:nvPr/>
        </p:nvSpPr>
        <p:spPr bwMode="auto">
          <a:xfrm>
            <a:off x="5024120" y="2983230"/>
            <a:ext cx="462915" cy="476250"/>
          </a:xfrm>
          <a:custGeom>
            <a:avLst/>
            <a:gdLst>
              <a:gd name="T0" fmla="*/ 50 w 417"/>
              <a:gd name="T1" fmla="*/ 411 h 411"/>
              <a:gd name="T2" fmla="*/ 87 w 417"/>
              <a:gd name="T3" fmla="*/ 398 h 411"/>
              <a:gd name="T4" fmla="*/ 330 w 417"/>
              <a:gd name="T5" fmla="*/ 157 h 411"/>
              <a:gd name="T6" fmla="*/ 387 w 417"/>
              <a:gd name="T7" fmla="*/ 210 h 411"/>
              <a:gd name="T8" fmla="*/ 417 w 417"/>
              <a:gd name="T9" fmla="*/ 0 h 411"/>
              <a:gd name="T10" fmla="*/ 205 w 417"/>
              <a:gd name="T11" fmla="*/ 30 h 411"/>
              <a:gd name="T12" fmla="*/ 259 w 417"/>
              <a:gd name="T13" fmla="*/ 86 h 411"/>
              <a:gd name="T14" fmla="*/ 16 w 417"/>
              <a:gd name="T15" fmla="*/ 327 h 411"/>
              <a:gd name="T16" fmla="*/ 0 w 417"/>
              <a:gd name="T17" fmla="*/ 363 h 411"/>
              <a:gd name="T18" fmla="*/ 16 w 417"/>
              <a:gd name="T19" fmla="*/ 398 h 411"/>
              <a:gd name="T20" fmla="*/ 50 w 417"/>
              <a:gd name="T21" fmla="*/ 41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411">
                <a:moveTo>
                  <a:pt x="50" y="411"/>
                </a:moveTo>
                <a:cubicBezTo>
                  <a:pt x="66" y="411"/>
                  <a:pt x="78" y="407"/>
                  <a:pt x="87" y="398"/>
                </a:cubicBezTo>
                <a:cubicBezTo>
                  <a:pt x="330" y="157"/>
                  <a:pt x="330" y="157"/>
                  <a:pt x="330" y="157"/>
                </a:cubicBezTo>
                <a:cubicBezTo>
                  <a:pt x="387" y="210"/>
                  <a:pt x="387" y="210"/>
                  <a:pt x="387" y="210"/>
                </a:cubicBezTo>
                <a:cubicBezTo>
                  <a:pt x="417" y="0"/>
                  <a:pt x="417" y="0"/>
                  <a:pt x="417" y="0"/>
                </a:cubicBezTo>
                <a:cubicBezTo>
                  <a:pt x="205" y="30"/>
                  <a:pt x="205" y="30"/>
                  <a:pt x="205" y="30"/>
                </a:cubicBezTo>
                <a:cubicBezTo>
                  <a:pt x="259" y="86"/>
                  <a:pt x="259" y="86"/>
                  <a:pt x="259" y="86"/>
                </a:cubicBezTo>
                <a:cubicBezTo>
                  <a:pt x="16" y="327"/>
                  <a:pt x="16" y="327"/>
                  <a:pt x="16" y="327"/>
                </a:cubicBezTo>
                <a:cubicBezTo>
                  <a:pt x="6" y="337"/>
                  <a:pt x="0" y="350"/>
                  <a:pt x="0" y="363"/>
                </a:cubicBezTo>
                <a:cubicBezTo>
                  <a:pt x="0" y="376"/>
                  <a:pt x="6" y="388"/>
                  <a:pt x="16" y="398"/>
                </a:cubicBezTo>
                <a:cubicBezTo>
                  <a:pt x="24" y="406"/>
                  <a:pt x="37" y="411"/>
                  <a:pt x="50" y="411"/>
                </a:cubicBezTo>
                <a:close/>
              </a:path>
            </a:pathLst>
          </a:custGeom>
          <a:solidFill>
            <a:srgbClr val="44546A">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Source Han Sans SC" panose="020F0502020204030204"/>
              <a:cs typeface="+mn-ea"/>
              <a:sym typeface="+mn-lt"/>
            </a:endParaRPr>
          </a:p>
        </p:txBody>
      </p:sp>
      <p:sp>
        <p:nvSpPr>
          <p:cNvPr id="28" name="文本框 27"/>
          <p:cNvSpPr txBox="1"/>
          <p:nvPr/>
        </p:nvSpPr>
        <p:spPr bwMode="auto">
          <a:xfrm>
            <a:off x="5686524" y="2255248"/>
            <a:ext cx="829514" cy="461665"/>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en-US" altLang="zh-CN" sz="2400" dirty="0">
                <a:solidFill>
                  <a:prstClr val="white"/>
                </a:solidFill>
                <a:latin typeface="Source Han Sans SC" panose="020F0502020204030204"/>
                <a:cs typeface="+mn-ea"/>
                <a:sym typeface="+mn-lt"/>
              </a:rPr>
              <a:t>01</a:t>
            </a:r>
            <a:endParaRPr lang="zh-CN" altLang="en-US" sz="2400" dirty="0">
              <a:solidFill>
                <a:prstClr val="white"/>
              </a:solidFill>
              <a:latin typeface="Source Han Sans SC" panose="020F0502020204030204"/>
              <a:cs typeface="+mn-ea"/>
              <a:sym typeface="+mn-lt"/>
            </a:endParaRPr>
          </a:p>
        </p:txBody>
      </p:sp>
      <p:sp>
        <p:nvSpPr>
          <p:cNvPr id="29" name="文本框 28"/>
          <p:cNvSpPr txBox="1"/>
          <p:nvPr/>
        </p:nvSpPr>
        <p:spPr bwMode="auto">
          <a:xfrm>
            <a:off x="5686524" y="4921934"/>
            <a:ext cx="829514" cy="461665"/>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en-US" altLang="zh-CN" sz="2400" dirty="0">
                <a:solidFill>
                  <a:prstClr val="white"/>
                </a:solidFill>
                <a:latin typeface="Source Han Sans SC" panose="020F0502020204030204"/>
                <a:cs typeface="+mn-ea"/>
                <a:sym typeface="+mn-lt"/>
              </a:rPr>
              <a:t>03</a:t>
            </a:r>
            <a:endParaRPr lang="zh-CN" altLang="en-US" sz="2400" dirty="0">
              <a:solidFill>
                <a:prstClr val="white"/>
              </a:solidFill>
              <a:latin typeface="Source Han Sans SC" panose="020F0502020204030204"/>
              <a:cs typeface="+mn-ea"/>
              <a:sym typeface="+mn-lt"/>
            </a:endParaRPr>
          </a:p>
        </p:txBody>
      </p:sp>
      <p:sp>
        <p:nvSpPr>
          <p:cNvPr id="30" name="文本框 29"/>
          <p:cNvSpPr txBox="1"/>
          <p:nvPr/>
        </p:nvSpPr>
        <p:spPr bwMode="auto">
          <a:xfrm>
            <a:off x="6444364" y="3601349"/>
            <a:ext cx="829514" cy="461665"/>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en-US" altLang="zh-CN" sz="2400" dirty="0">
                <a:solidFill>
                  <a:prstClr val="white"/>
                </a:solidFill>
                <a:latin typeface="Source Han Sans SC" panose="020F0502020204030204"/>
                <a:cs typeface="+mn-ea"/>
                <a:sym typeface="+mn-lt"/>
              </a:rPr>
              <a:t>02</a:t>
            </a:r>
            <a:endParaRPr lang="zh-CN" altLang="en-US" sz="2400" dirty="0">
              <a:solidFill>
                <a:prstClr val="white"/>
              </a:solidFill>
              <a:latin typeface="Source Han Sans SC" panose="020F0502020204030204"/>
              <a:cs typeface="+mn-ea"/>
              <a:sym typeface="+mn-lt"/>
            </a:endParaRPr>
          </a:p>
        </p:txBody>
      </p:sp>
      <p:sp>
        <p:nvSpPr>
          <p:cNvPr id="31" name="文本框"/>
          <p:cNvSpPr txBox="1"/>
          <p:nvPr/>
        </p:nvSpPr>
        <p:spPr>
          <a:xfrm>
            <a:off x="6703907" y="2005185"/>
            <a:ext cx="9144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程序</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思路</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32" name="文本框"/>
          <p:cNvSpPr txBox="1"/>
          <p:nvPr/>
        </p:nvSpPr>
        <p:spPr>
          <a:xfrm>
            <a:off x="6703907" y="2406878"/>
            <a:ext cx="3743482" cy="46164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200" dirty="0">
                <a:latin typeface="思源黑体 CN Normal" panose="020B0400000000000000" pitchFamily="34" charset="-122"/>
                <a:ea typeface="思源黑体 CN Normal" panose="020B0400000000000000" pitchFamily="34" charset="-122"/>
                <a:cs typeface="+mn-ea"/>
                <a:sym typeface="+mn-lt"/>
              </a:rPr>
              <a:t>程序使用</a:t>
            </a:r>
            <a:r>
              <a:rPr lang="en-US" altLang="zh-CN" sz="1200" dirty="0">
                <a:latin typeface="思源黑体 CN Normal" panose="020B0400000000000000" pitchFamily="34" charset="-122"/>
                <a:ea typeface="思源黑体 CN Normal" panose="020B0400000000000000" pitchFamily="34" charset="-122"/>
                <a:cs typeface="+mn-ea"/>
                <a:sym typeface="+mn-lt"/>
              </a:rPr>
              <a:t>C++</a:t>
            </a:r>
            <a:r>
              <a:rPr lang="zh-CN" altLang="en-US" sz="1200" dirty="0">
                <a:latin typeface="思源黑体 CN Normal" panose="020B0400000000000000" pitchFamily="34" charset="-122"/>
                <a:ea typeface="思源黑体 CN Normal" panose="020B0400000000000000" pitchFamily="34" charset="-122"/>
                <a:cs typeface="+mn-ea"/>
                <a:sym typeface="+mn-lt"/>
              </a:rPr>
              <a:t>语言进行编写，通过获取的时间以及计算来得到绘制日晷所需的</a:t>
            </a:r>
            <a:r>
              <a:rPr lang="zh-CN" altLang="en-US" sz="1200" dirty="0">
                <a:latin typeface="思源黑体 CN Normal" panose="020B0400000000000000" pitchFamily="34" charset="-122"/>
                <a:ea typeface="思源黑体 CN Normal" panose="020B0400000000000000" pitchFamily="34" charset="-122"/>
                <a:cs typeface="+mn-ea"/>
                <a:sym typeface="+mn-lt"/>
              </a:rPr>
              <a:t>参数。</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33" name="文本框"/>
          <p:cNvSpPr txBox="1"/>
          <p:nvPr/>
        </p:nvSpPr>
        <p:spPr>
          <a:xfrm>
            <a:off x="7416377" y="3369165"/>
            <a:ext cx="9144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时间</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获取</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34" name="文本框"/>
          <p:cNvSpPr txBox="1"/>
          <p:nvPr/>
        </p:nvSpPr>
        <p:spPr>
          <a:xfrm>
            <a:off x="7416377" y="3770858"/>
            <a:ext cx="3743482" cy="46164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200" dirty="0">
                <a:latin typeface="思源黑体 CN Normal" panose="020B0400000000000000" pitchFamily="34" charset="-122"/>
                <a:ea typeface="思源黑体 CN Normal" panose="020B0400000000000000" pitchFamily="34" charset="-122"/>
                <a:cs typeface="+mn-ea"/>
                <a:sym typeface="+mn-lt"/>
              </a:rPr>
              <a:t>为保证时间统一，电子日晷所展示的时间均以当前计算机时间为</a:t>
            </a:r>
            <a:r>
              <a:rPr lang="zh-CN" altLang="en-US" sz="1200" dirty="0">
                <a:latin typeface="思源黑体 CN Normal" panose="020B0400000000000000" pitchFamily="34" charset="-122"/>
                <a:ea typeface="思源黑体 CN Normal" panose="020B0400000000000000" pitchFamily="34" charset="-122"/>
                <a:cs typeface="+mn-ea"/>
                <a:sym typeface="+mn-lt"/>
              </a:rPr>
              <a:t>准</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35" name="文本框"/>
          <p:cNvSpPr txBox="1"/>
          <p:nvPr/>
        </p:nvSpPr>
        <p:spPr>
          <a:xfrm>
            <a:off x="6688667" y="4801725"/>
            <a:ext cx="9144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最终</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实现</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36" name="文本框"/>
          <p:cNvSpPr txBox="1"/>
          <p:nvPr/>
        </p:nvSpPr>
        <p:spPr>
          <a:xfrm>
            <a:off x="6688667" y="5203418"/>
            <a:ext cx="3743482" cy="23050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200" dirty="0">
                <a:latin typeface="思源黑体 CN Normal" panose="020B0400000000000000" pitchFamily="34" charset="-122"/>
                <a:ea typeface="思源黑体 CN Normal" panose="020B0400000000000000" pitchFamily="34" charset="-122"/>
                <a:cs typeface="+mn-ea"/>
                <a:sym typeface="+mn-lt"/>
              </a:rPr>
              <a:t>使用</a:t>
            </a:r>
            <a:r>
              <a:rPr lang="en-US" altLang="zh-CN" sz="1200" dirty="0">
                <a:latin typeface="思源黑体 CN Normal" panose="020B0400000000000000" pitchFamily="34" charset="-122"/>
                <a:ea typeface="思源黑体 CN Normal" panose="020B0400000000000000" pitchFamily="34" charset="-122"/>
                <a:cs typeface="+mn-ea"/>
                <a:sym typeface="+mn-lt"/>
              </a:rPr>
              <a:t>OpenGL</a:t>
            </a:r>
            <a:r>
              <a:rPr lang="zh-CN" altLang="en-US" sz="1200" dirty="0">
                <a:latin typeface="思源黑体 CN Normal" panose="020B0400000000000000" pitchFamily="34" charset="-122"/>
                <a:ea typeface="思源黑体 CN Normal" panose="020B0400000000000000" pitchFamily="34" charset="-122"/>
                <a:cs typeface="+mn-ea"/>
                <a:sym typeface="+mn-lt"/>
              </a:rPr>
              <a:t>库来绘制日晷，进行最终的实现。</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20" name="椭圆 19"/>
          <p:cNvSpPr/>
          <p:nvPr/>
        </p:nvSpPr>
        <p:spPr>
          <a:xfrm>
            <a:off x="1588073" y="3123154"/>
            <a:ext cx="1361164" cy="1361164"/>
          </a:xfrm>
          <a:prstGeom prst="ellipse">
            <a:avLst/>
          </a:prstGeom>
          <a:noFill/>
          <a:ln w="57150">
            <a:solidFill>
              <a:srgbClr val="5B89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p:cNvSpPr txBox="1"/>
          <p:nvPr/>
        </p:nvSpPr>
        <p:spPr>
          <a:xfrm>
            <a:off x="4232992" y="3688935"/>
            <a:ext cx="91948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b="1" dirty="0">
                <a:solidFill>
                  <a:schemeClr val="tx1"/>
                </a:solidFill>
                <a:latin typeface="思源黑体 CN Medium" panose="020B0600000000000000" pitchFamily="34" charset="-122"/>
                <a:ea typeface="思源黑体 CN Medium" panose="020B0600000000000000" pitchFamily="34" charset="-122"/>
                <a:cs typeface="+mn-ea"/>
                <a:sym typeface="+mn-lt"/>
              </a:rPr>
              <a:t>电子日晷</a:t>
            </a:r>
            <a:endParaRPr lang="zh-CN" altLang="en-US" sz="1800" b="1"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13" name="椭圆 12"/>
          <p:cNvSpPr/>
          <p:nvPr>
            <p:custDataLst>
              <p:tags r:id="rId1"/>
            </p:custDataLst>
          </p:nvPr>
        </p:nvSpPr>
        <p:spPr>
          <a:xfrm>
            <a:off x="4011868" y="3123154"/>
            <a:ext cx="1361164" cy="1361164"/>
          </a:xfrm>
          <a:prstGeom prst="ellipse">
            <a:avLst/>
          </a:prstGeom>
          <a:noFill/>
          <a:ln w="57150">
            <a:solidFill>
              <a:srgbClr val="5B89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箭头: 右 23"/>
          <p:cNvSpPr/>
          <p:nvPr>
            <p:custDataLst>
              <p:tags r:id="rId2"/>
            </p:custDataLst>
          </p:nvPr>
        </p:nvSpPr>
        <p:spPr bwMode="auto">
          <a:xfrm>
            <a:off x="2991197" y="3677846"/>
            <a:ext cx="977754" cy="283989"/>
          </a:xfrm>
          <a:custGeom>
            <a:avLst/>
            <a:gdLst>
              <a:gd name="T0" fmla="*/ 881 w 881"/>
              <a:gd name="T1" fmla="*/ 129 h 257"/>
              <a:gd name="T2" fmla="*/ 711 w 881"/>
              <a:gd name="T3" fmla="*/ 0 h 257"/>
              <a:gd name="T4" fmla="*/ 711 w 881"/>
              <a:gd name="T5" fmla="*/ 79 h 257"/>
              <a:gd name="T6" fmla="*/ 50 w 881"/>
              <a:gd name="T7" fmla="*/ 79 h 257"/>
              <a:gd name="T8" fmla="*/ 0 w 881"/>
              <a:gd name="T9" fmla="*/ 129 h 257"/>
              <a:gd name="T10" fmla="*/ 50 w 881"/>
              <a:gd name="T11" fmla="*/ 178 h 257"/>
              <a:gd name="T12" fmla="*/ 711 w 881"/>
              <a:gd name="T13" fmla="*/ 178 h 257"/>
              <a:gd name="T14" fmla="*/ 711 w 881"/>
              <a:gd name="T15" fmla="*/ 257 h 257"/>
              <a:gd name="T16" fmla="*/ 881 w 881"/>
              <a:gd name="T17" fmla="*/ 1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1" h="257">
                <a:moveTo>
                  <a:pt x="881" y="129"/>
                </a:moveTo>
                <a:cubicBezTo>
                  <a:pt x="711" y="0"/>
                  <a:pt x="711" y="0"/>
                  <a:pt x="711" y="0"/>
                </a:cubicBezTo>
                <a:cubicBezTo>
                  <a:pt x="711" y="79"/>
                  <a:pt x="711" y="79"/>
                  <a:pt x="711" y="79"/>
                </a:cubicBezTo>
                <a:cubicBezTo>
                  <a:pt x="50" y="79"/>
                  <a:pt x="50" y="79"/>
                  <a:pt x="50" y="79"/>
                </a:cubicBezTo>
                <a:cubicBezTo>
                  <a:pt x="21" y="79"/>
                  <a:pt x="0" y="100"/>
                  <a:pt x="0" y="129"/>
                </a:cubicBezTo>
                <a:cubicBezTo>
                  <a:pt x="0" y="153"/>
                  <a:pt x="20" y="178"/>
                  <a:pt x="50" y="178"/>
                </a:cubicBezTo>
                <a:cubicBezTo>
                  <a:pt x="711" y="178"/>
                  <a:pt x="711" y="178"/>
                  <a:pt x="711" y="178"/>
                </a:cubicBezTo>
                <a:cubicBezTo>
                  <a:pt x="711" y="257"/>
                  <a:pt x="711" y="257"/>
                  <a:pt x="711" y="257"/>
                </a:cubicBezTo>
                <a:lnTo>
                  <a:pt x="881" y="129"/>
                </a:lnTo>
                <a:close/>
              </a:path>
            </a:pathLst>
          </a:custGeom>
          <a:solidFill>
            <a:srgbClr val="44546A">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Source Han Sans SC" panose="020F0502020204030204"/>
              <a:cs typeface="+mn-ea"/>
              <a:sym typeface="+mn-lt"/>
            </a:endParaRPr>
          </a:p>
        </p:txBody>
      </p:sp>
      <p:sp>
        <p:nvSpPr>
          <p:cNvPr id="15" name="文本框 14"/>
          <p:cNvSpPr txBox="1"/>
          <p:nvPr/>
        </p:nvSpPr>
        <p:spPr>
          <a:xfrm>
            <a:off x="1736090" y="3646170"/>
            <a:ext cx="1255395" cy="368300"/>
          </a:xfrm>
          <a:prstGeom prst="rect">
            <a:avLst/>
          </a:prstGeom>
          <a:noFill/>
        </p:spPr>
        <p:txBody>
          <a:bodyPr wrap="square" rtlCol="0">
            <a:spAutoFit/>
          </a:bodyPr>
          <a:p>
            <a:r>
              <a:rPr lang="zh-CN" altLang="en-US" b="1"/>
              <a:t>老式日晷</a:t>
            </a:r>
            <a:endParaRPr lang="zh-CN" altLang="en-US" b="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49630" y="1727907"/>
            <a:ext cx="8382000" cy="3896279"/>
          </a:xfrm>
          <a:prstGeom prst="rect">
            <a:avLst/>
          </a:prstGeom>
          <a:solidFill>
            <a:sysClr val="window" lastClr="FFFFFF">
              <a:lumMod val="95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思源黑体"/>
              <a:cs typeface="+mn-cs"/>
            </a:endParaRPr>
          </a:p>
        </p:txBody>
      </p:sp>
      <p:sp>
        <p:nvSpPr>
          <p:cNvPr id="5" name="圆"/>
          <p:cNvSpPr/>
          <p:nvPr/>
        </p:nvSpPr>
        <p:spPr>
          <a:xfrm>
            <a:off x="-324388" y="-436322"/>
            <a:ext cx="1732308" cy="1732308"/>
          </a:xfrm>
          <a:prstGeom prst="donut">
            <a:avLst>
              <a:gd name="adj" fmla="val 10603"/>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panose="020B0400000000000000" pitchFamily="34" charset="-122"/>
              <a:ea typeface="思源黑体" panose="020B0400000000000000" pitchFamily="34" charset="-122"/>
              <a:cs typeface="+mn-cs"/>
              <a:sym typeface="思源黑体" panose="020B0400000000000000" pitchFamily="34" charset="-122"/>
            </a:endParaRPr>
          </a:p>
        </p:txBody>
      </p:sp>
      <p:sp>
        <p:nvSpPr>
          <p:cNvPr id="6" name="矩形"/>
          <p:cNvSpPr/>
          <p:nvPr/>
        </p:nvSpPr>
        <p:spPr>
          <a:xfrm>
            <a:off x="0" y="187941"/>
            <a:ext cx="5932559" cy="623999"/>
          </a:xfrm>
          <a:prstGeom prst="round2DiagRect">
            <a:avLst>
              <a:gd name="adj1" fmla="val 50000"/>
              <a:gd name="adj2" fmla="val 0"/>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7" name="椭圆 6"/>
          <p:cNvSpPr/>
          <p:nvPr/>
        </p:nvSpPr>
        <p:spPr>
          <a:xfrm>
            <a:off x="689746" y="359633"/>
            <a:ext cx="296092" cy="29609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8" name="矩形 7"/>
          <p:cNvSpPr/>
          <p:nvPr/>
        </p:nvSpPr>
        <p:spPr>
          <a:xfrm>
            <a:off x="1054225" y="257402"/>
            <a:ext cx="2316480" cy="521970"/>
          </a:xfrm>
          <a:prstGeom prst="rect">
            <a:avLst/>
          </a:prstGeom>
        </p:spPr>
        <p:txBody>
          <a:bodyPr wrap="none">
            <a:spAutoFit/>
          </a:bodyPr>
          <a:lstStyle/>
          <a:p>
            <a:pPr defTabSz="457200"/>
            <a:r>
              <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rPr>
              <a:t>电子日晷</a:t>
            </a:r>
            <a:r>
              <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rPr>
              <a:t>实现</a:t>
            </a:r>
            <a:endPar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54" name="文本框"/>
          <p:cNvSpPr txBox="1"/>
          <p:nvPr/>
        </p:nvSpPr>
        <p:spPr>
          <a:xfrm>
            <a:off x="1247352" y="1904855"/>
            <a:ext cx="16002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处理视角的</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移动</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56" name="文本框"/>
          <p:cNvSpPr txBox="1"/>
          <p:nvPr/>
        </p:nvSpPr>
        <p:spPr>
          <a:xfrm>
            <a:off x="1247352" y="2267813"/>
            <a:ext cx="3743482" cy="1076960"/>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200" b="1">
                <a:sym typeface="+mn-ea"/>
              </a:rPr>
              <a:t>向量</a:t>
            </a:r>
            <a:r>
              <a:rPr lang="en-US" altLang="zh-CN" sz="1200" b="1">
                <a:sym typeface="+mn-ea"/>
              </a:rPr>
              <a:t>N</a:t>
            </a:r>
            <a:r>
              <a:rPr lang="zh-CN" altLang="en-US" sz="1200" b="1">
                <a:sym typeface="+mn-ea"/>
              </a:rPr>
              <a:t>为法线向量，向量</a:t>
            </a:r>
            <a:r>
              <a:rPr lang="en-US" altLang="zh-CN" sz="1200" b="1">
                <a:sym typeface="+mn-ea"/>
              </a:rPr>
              <a:t>R</a:t>
            </a:r>
            <a:r>
              <a:rPr lang="zh-CN" altLang="en-US" sz="1200" b="1">
                <a:sym typeface="+mn-ea"/>
              </a:rPr>
              <a:t>为反射向量，</a:t>
            </a:r>
            <a:r>
              <a:rPr lang="en-US" altLang="zh-CN" sz="1200" b="1">
                <a:sym typeface="+mn-ea"/>
              </a:rPr>
              <a:t>Θ</a:t>
            </a:r>
            <a:r>
              <a:rPr lang="zh-CN" altLang="en-US" sz="1200" b="1">
                <a:sym typeface="+mn-ea"/>
              </a:rPr>
              <a:t>为视线和</a:t>
            </a:r>
            <a:r>
              <a:rPr lang="en-US" altLang="zh-CN" sz="1200" b="1">
                <a:sym typeface="+mn-ea"/>
              </a:rPr>
              <a:t>R</a:t>
            </a:r>
            <a:r>
              <a:rPr lang="zh-CN" altLang="en-US" sz="1200" b="1">
                <a:sym typeface="+mn-ea"/>
              </a:rPr>
              <a:t>的夹角。</a:t>
            </a:r>
            <a:endParaRPr lang="zh-CN" altLang="en-US" sz="1200" b="1"/>
          </a:p>
          <a:p>
            <a:r>
              <a:rPr lang="zh-CN" altLang="en-US" sz="1200" b="1">
                <a:sym typeface="+mn-ea"/>
              </a:rPr>
              <a:t>很明显，当</a:t>
            </a:r>
            <a:r>
              <a:rPr lang="en-US" altLang="zh-CN" sz="1200" b="1">
                <a:sym typeface="+mn-ea"/>
              </a:rPr>
              <a:t>Θ</a:t>
            </a:r>
            <a:r>
              <a:rPr lang="zh-CN" altLang="en-US" sz="1200" b="1">
                <a:sym typeface="+mn-ea"/>
              </a:rPr>
              <a:t>大于</a:t>
            </a:r>
            <a:r>
              <a:rPr lang="en-US" altLang="zh-CN" sz="1200" b="1">
                <a:sym typeface="+mn-ea"/>
              </a:rPr>
              <a:t>90</a:t>
            </a:r>
            <a:r>
              <a:rPr lang="zh-CN" altLang="en-US" sz="1200" b="1">
                <a:sym typeface="+mn-ea"/>
              </a:rPr>
              <a:t>°的时候，镜面分量就为</a:t>
            </a:r>
            <a:r>
              <a:rPr lang="en-US" altLang="zh-CN" sz="1200" b="1">
                <a:sym typeface="+mn-ea"/>
              </a:rPr>
              <a:t>0</a:t>
            </a:r>
            <a:r>
              <a:rPr lang="zh-CN" altLang="en-US" sz="1200" b="1">
                <a:sym typeface="+mn-ea"/>
              </a:rPr>
              <a:t>。但是对于粗糙度较大的物体，镜面分量为</a:t>
            </a:r>
            <a:r>
              <a:rPr lang="en-US" altLang="zh-CN" sz="1200" b="1">
                <a:sym typeface="+mn-ea"/>
              </a:rPr>
              <a:t>0</a:t>
            </a:r>
            <a:r>
              <a:rPr lang="zh-CN" altLang="en-US" sz="1200" b="1">
                <a:sym typeface="+mn-ea"/>
              </a:rPr>
              <a:t>却不是很好。</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60" name="文本框"/>
          <p:cNvSpPr txBox="1"/>
          <p:nvPr/>
        </p:nvSpPr>
        <p:spPr>
          <a:xfrm>
            <a:off x="1247352" y="4402683"/>
            <a:ext cx="3743482" cy="46164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200" b="1">
                <a:sym typeface="+mn-ea"/>
              </a:rPr>
              <a:t>所以我们使用</a:t>
            </a:r>
            <a:r>
              <a:rPr lang="en-US" altLang="zh-CN" sz="1200" b="1">
                <a:sym typeface="+mn-ea"/>
              </a:rPr>
              <a:t>H</a:t>
            </a:r>
            <a:r>
              <a:rPr lang="zh-CN" altLang="en-US" sz="1200" b="1">
                <a:sym typeface="+mn-ea"/>
              </a:rPr>
              <a:t>半程向量和法线向量的夹角，可以避免如上问题。</a:t>
            </a:r>
            <a:endParaRPr lang="zh-CN" altLang="en-US" sz="1200" b="1" dirty="0">
              <a:latin typeface="思源黑体 CN Normal" panose="020B0400000000000000" pitchFamily="34" charset="-122"/>
              <a:ea typeface="思源黑体 CN Normal" panose="020B0400000000000000" pitchFamily="34" charset="-122"/>
              <a:cs typeface="+mn-ea"/>
              <a:sym typeface="+mn-lt"/>
            </a:endParaRPr>
          </a:p>
        </p:txBody>
      </p:sp>
      <p:pic>
        <p:nvPicPr>
          <p:cNvPr id="2" name="图片 1" descr="S1"/>
          <p:cNvPicPr>
            <a:picLocks noChangeAspect="1"/>
          </p:cNvPicPr>
          <p:nvPr/>
        </p:nvPicPr>
        <p:blipFill>
          <a:blip r:embed="rId1"/>
          <a:srcRect l="2586" t="4001" r="5133" b="57"/>
          <a:stretch>
            <a:fillRect/>
          </a:stretch>
        </p:blipFill>
        <p:spPr>
          <a:xfrm>
            <a:off x="5317490" y="1389380"/>
            <a:ext cx="6096000" cy="2146935"/>
          </a:xfrm>
          <a:prstGeom prst="rect">
            <a:avLst/>
          </a:prstGeom>
        </p:spPr>
      </p:pic>
      <p:pic>
        <p:nvPicPr>
          <p:cNvPr id="3" name="图片 2" descr="S2"/>
          <p:cNvPicPr>
            <a:picLocks noChangeAspect="1"/>
          </p:cNvPicPr>
          <p:nvPr/>
        </p:nvPicPr>
        <p:blipFill>
          <a:blip r:embed="rId2"/>
          <a:srcRect l="5708" r="12922" b="97"/>
          <a:stretch>
            <a:fillRect/>
          </a:stretch>
        </p:blipFill>
        <p:spPr>
          <a:xfrm>
            <a:off x="5375275" y="4337050"/>
            <a:ext cx="3258820" cy="1969135"/>
          </a:xfrm>
          <a:prstGeom prst="rect">
            <a:avLst/>
          </a:prstGeom>
        </p:spPr>
      </p:pic>
      <p:sp>
        <p:nvSpPr>
          <p:cNvPr id="4" name="文本框 3"/>
          <p:cNvSpPr txBox="1"/>
          <p:nvPr/>
        </p:nvSpPr>
        <p:spPr>
          <a:xfrm>
            <a:off x="7952740" y="3536315"/>
            <a:ext cx="2160270" cy="281940"/>
          </a:xfrm>
          <a:prstGeom prst="rect">
            <a:avLst/>
          </a:prstGeom>
          <a:noFill/>
        </p:spPr>
        <p:txBody>
          <a:bodyPr wrap="square" rtlCol="0">
            <a:noAutofit/>
          </a:bodyPr>
          <a:p>
            <a:r>
              <a:rPr lang="zh-CN" altLang="en-US" sz="1200"/>
              <a:t>示意图</a:t>
            </a:r>
            <a:r>
              <a:rPr lang="en-US" altLang="zh-CN" sz="1200"/>
              <a:t>1</a:t>
            </a:r>
            <a:endParaRPr lang="en-US" altLang="zh-CN" sz="1200"/>
          </a:p>
        </p:txBody>
      </p:sp>
      <p:sp>
        <p:nvSpPr>
          <p:cNvPr id="11" name="文本框 10"/>
          <p:cNvSpPr txBox="1"/>
          <p:nvPr>
            <p:custDataLst>
              <p:tags r:id="rId3"/>
            </p:custDataLst>
          </p:nvPr>
        </p:nvSpPr>
        <p:spPr>
          <a:xfrm>
            <a:off x="6690360" y="6383020"/>
            <a:ext cx="4064000" cy="275590"/>
          </a:xfrm>
          <a:prstGeom prst="rect">
            <a:avLst/>
          </a:prstGeom>
          <a:noFill/>
        </p:spPr>
        <p:txBody>
          <a:bodyPr wrap="square" rtlCol="0">
            <a:spAutoFit/>
          </a:bodyPr>
          <a:p>
            <a:r>
              <a:rPr lang="zh-CN" altLang="en-US" sz="1200"/>
              <a:t>示意图</a:t>
            </a:r>
            <a:r>
              <a:rPr lang="en-US" altLang="zh-CN" sz="1200"/>
              <a:t>2</a:t>
            </a:r>
            <a:endParaRPr lang="en-US" altLang="zh-CN" sz="12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 空心 4"/>
          <p:cNvSpPr/>
          <p:nvPr/>
        </p:nvSpPr>
        <p:spPr>
          <a:xfrm>
            <a:off x="-324388" y="-436322"/>
            <a:ext cx="1732308" cy="1732308"/>
          </a:xfrm>
          <a:prstGeom prst="donut">
            <a:avLst>
              <a:gd name="adj" fmla="val 10603"/>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panose="020B0400000000000000" pitchFamily="34" charset="-122"/>
              <a:ea typeface="思源黑体" panose="020B0400000000000000" pitchFamily="34" charset="-122"/>
              <a:cs typeface="+mn-cs"/>
              <a:sym typeface="思源黑体" panose="020B0400000000000000" pitchFamily="34" charset="-122"/>
            </a:endParaRPr>
          </a:p>
        </p:txBody>
      </p:sp>
      <p:sp>
        <p:nvSpPr>
          <p:cNvPr id="6" name="矩形"/>
          <p:cNvSpPr/>
          <p:nvPr/>
        </p:nvSpPr>
        <p:spPr>
          <a:xfrm>
            <a:off x="0" y="187941"/>
            <a:ext cx="5932559" cy="623999"/>
          </a:xfrm>
          <a:prstGeom prst="round2DiagRect">
            <a:avLst>
              <a:gd name="adj1" fmla="val 50000"/>
              <a:gd name="adj2" fmla="val 0"/>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7" name="椭圆 6"/>
          <p:cNvSpPr/>
          <p:nvPr/>
        </p:nvSpPr>
        <p:spPr>
          <a:xfrm>
            <a:off x="689746" y="359633"/>
            <a:ext cx="296092" cy="29609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8" name="矩形 7"/>
          <p:cNvSpPr/>
          <p:nvPr/>
        </p:nvSpPr>
        <p:spPr>
          <a:xfrm>
            <a:off x="1054225" y="257402"/>
            <a:ext cx="2316480" cy="521970"/>
          </a:xfrm>
          <a:prstGeom prst="rect">
            <a:avLst/>
          </a:prstGeom>
        </p:spPr>
        <p:txBody>
          <a:bodyPr wrap="none">
            <a:spAutoFit/>
          </a:bodyPr>
          <a:lstStyle/>
          <a:p>
            <a:pPr lvl="0" defTabSz="457200">
              <a:defRPr/>
            </a:pPr>
            <a:r>
              <a:rPr lang="zh-CN" altLang="en-US" sz="2800" kern="0" dirty="0">
                <a:solidFill>
                  <a:schemeClr val="bg1"/>
                </a:solidFill>
                <a:ea typeface="思源黑体" panose="020B0400000000000000" pitchFamily="34" charset="-122"/>
                <a:sym typeface="思源黑体" panose="020B0400000000000000" pitchFamily="34" charset="-122"/>
              </a:rPr>
              <a:t>电子日晷</a:t>
            </a:r>
            <a:r>
              <a:rPr lang="zh-CN" altLang="en-US" sz="2800" kern="0" dirty="0">
                <a:solidFill>
                  <a:schemeClr val="bg1"/>
                </a:solidFill>
                <a:ea typeface="思源黑体" panose="020B0400000000000000" pitchFamily="34" charset="-122"/>
                <a:sym typeface="思源黑体" panose="020B0400000000000000" pitchFamily="34" charset="-122"/>
              </a:rPr>
              <a:t>实现</a:t>
            </a:r>
            <a:endParaRPr lang="zh-CN" altLang="en-US" sz="2800" kern="0" dirty="0">
              <a:solidFill>
                <a:schemeClr val="bg1"/>
              </a:solidFill>
              <a:ea typeface="思源黑体" panose="020B0400000000000000" pitchFamily="34" charset="-122"/>
              <a:sym typeface="思源黑体" panose="020B0400000000000000" pitchFamily="34" charset="-122"/>
            </a:endParaRPr>
          </a:p>
        </p:txBody>
      </p:sp>
      <p:sp>
        <p:nvSpPr>
          <p:cNvPr id="9" name="矩形: 圆角 8"/>
          <p:cNvSpPr/>
          <p:nvPr/>
        </p:nvSpPr>
        <p:spPr>
          <a:xfrm>
            <a:off x="725914" y="1908629"/>
            <a:ext cx="5617736" cy="3505200"/>
          </a:xfrm>
          <a:prstGeom prst="roundRect">
            <a:avLst>
              <a:gd name="adj" fmla="val 1590"/>
            </a:avLst>
          </a:prstGeom>
          <a:noFill/>
          <a:ln w="15875" cap="flat" cmpd="sng" algn="ctr">
            <a:solidFill>
              <a:srgbClr val="5B89A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Regular" panose="020B0500000000000000" pitchFamily="34" charset="-122"/>
              <a:ea typeface="思源黑体 CN Bold" panose="020B0800000000000000" pitchFamily="34" charset="-122"/>
              <a:cs typeface="+mn-cs"/>
              <a:sym typeface="思源黑体 CN Regular" panose="020B0500000000000000" pitchFamily="34" charset="-122"/>
            </a:endParaRPr>
          </a:p>
        </p:txBody>
      </p:sp>
      <p:sp>
        <p:nvSpPr>
          <p:cNvPr id="11" name="文本框"/>
          <p:cNvSpPr txBox="1"/>
          <p:nvPr/>
        </p:nvSpPr>
        <p:spPr>
          <a:xfrm>
            <a:off x="1354667" y="1990580"/>
            <a:ext cx="34290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资源导入及</a:t>
            </a:r>
            <a:r>
              <a:rPr lang="en-US" altLang="zh-CN" sz="1800" dirty="0">
                <a:solidFill>
                  <a:schemeClr val="tx1"/>
                </a:solidFill>
                <a:latin typeface="思源黑体 CN Medium" panose="020B0600000000000000" pitchFamily="34" charset="-122"/>
                <a:ea typeface="思源黑体 CN Medium" panose="020B0600000000000000" pitchFamily="34" charset="-122"/>
                <a:cs typeface="+mn-ea"/>
                <a:sym typeface="+mn-lt"/>
              </a:rPr>
              <a:t>OpenGL</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的</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配置代码</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展示</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12" name="文本框"/>
          <p:cNvSpPr txBox="1"/>
          <p:nvPr/>
        </p:nvSpPr>
        <p:spPr>
          <a:xfrm>
            <a:off x="1408007" y="2506573"/>
            <a:ext cx="3743482" cy="46164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200" dirty="0">
                <a:latin typeface="思源黑体 CN Normal" panose="020B0400000000000000" pitchFamily="34" charset="-122"/>
                <a:ea typeface="思源黑体 CN Normal" panose="020B0400000000000000" pitchFamily="34" charset="-122"/>
                <a:cs typeface="+mn-ea"/>
                <a:sym typeface="+mn-lt"/>
              </a:rPr>
              <a:t>导入所需资源，配置</a:t>
            </a:r>
            <a:r>
              <a:rPr lang="en-US" altLang="zh-CN" sz="1200" dirty="0">
                <a:latin typeface="思源黑体 CN Normal" panose="020B0400000000000000" pitchFamily="34" charset="-122"/>
                <a:ea typeface="思源黑体 CN Normal" panose="020B0400000000000000" pitchFamily="34" charset="-122"/>
                <a:cs typeface="+mn-ea"/>
                <a:sym typeface="+mn-lt"/>
              </a:rPr>
              <a:t>OpenGL</a:t>
            </a:r>
            <a:r>
              <a:rPr lang="zh-CN" altLang="en-US" sz="1200" dirty="0">
                <a:latin typeface="思源黑体 CN Normal" panose="020B0400000000000000" pitchFamily="34" charset="-122"/>
                <a:ea typeface="思源黑体 CN Normal" panose="020B0400000000000000" pitchFamily="34" charset="-122"/>
                <a:cs typeface="+mn-ea"/>
                <a:sym typeface="+mn-lt"/>
              </a:rPr>
              <a:t>及响应，着色器的配置（部分</a:t>
            </a:r>
            <a:r>
              <a:rPr lang="zh-CN" altLang="en-US" sz="1200" dirty="0">
                <a:latin typeface="思源黑体 CN Normal" panose="020B0400000000000000" pitchFamily="34" charset="-122"/>
                <a:ea typeface="思源黑体 CN Normal" panose="020B0400000000000000" pitchFamily="34" charset="-122"/>
                <a:cs typeface="+mn-ea"/>
                <a:sym typeface="+mn-lt"/>
              </a:rPr>
              <a:t>你）</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pic>
        <p:nvPicPr>
          <p:cNvPr id="3" name="图片 2" descr="in"/>
          <p:cNvPicPr>
            <a:picLocks noChangeAspect="1"/>
          </p:cNvPicPr>
          <p:nvPr/>
        </p:nvPicPr>
        <p:blipFill>
          <a:blip r:embed="rId1"/>
          <a:stretch>
            <a:fillRect/>
          </a:stretch>
        </p:blipFill>
        <p:spPr>
          <a:xfrm>
            <a:off x="6843395" y="2217420"/>
            <a:ext cx="2465705" cy="4242435"/>
          </a:xfrm>
          <a:prstGeom prst="rect">
            <a:avLst/>
          </a:prstGeom>
        </p:spPr>
      </p:pic>
      <p:pic>
        <p:nvPicPr>
          <p:cNvPr id="4" name="图片 3" descr="in2"/>
          <p:cNvPicPr>
            <a:picLocks noChangeAspect="1"/>
          </p:cNvPicPr>
          <p:nvPr/>
        </p:nvPicPr>
        <p:blipFill>
          <a:blip r:embed="rId2"/>
          <a:stretch>
            <a:fillRect/>
          </a:stretch>
        </p:blipFill>
        <p:spPr>
          <a:xfrm>
            <a:off x="1354455" y="3479165"/>
            <a:ext cx="5199380" cy="2944495"/>
          </a:xfrm>
          <a:prstGeom prst="rect">
            <a:avLst/>
          </a:prstGeom>
        </p:spPr>
      </p:pic>
      <p:pic>
        <p:nvPicPr>
          <p:cNvPr id="16" name="图片 15" descr="着色器1"/>
          <p:cNvPicPr>
            <a:picLocks noChangeAspect="1"/>
          </p:cNvPicPr>
          <p:nvPr/>
        </p:nvPicPr>
        <p:blipFill>
          <a:blip r:embed="rId3"/>
          <a:stretch>
            <a:fillRect/>
          </a:stretch>
        </p:blipFill>
        <p:spPr>
          <a:xfrm>
            <a:off x="6843395" y="187960"/>
            <a:ext cx="4732655" cy="1564640"/>
          </a:xfrm>
          <a:prstGeom prst="rect">
            <a:avLst/>
          </a:prstGeom>
        </p:spPr>
      </p:pic>
      <p:sp>
        <p:nvSpPr>
          <p:cNvPr id="17" name="文本框 16"/>
          <p:cNvSpPr txBox="1"/>
          <p:nvPr/>
        </p:nvSpPr>
        <p:spPr>
          <a:xfrm>
            <a:off x="3173095" y="6459855"/>
            <a:ext cx="4064000" cy="245110"/>
          </a:xfrm>
          <a:prstGeom prst="rect">
            <a:avLst/>
          </a:prstGeom>
          <a:noFill/>
        </p:spPr>
        <p:txBody>
          <a:bodyPr wrap="square" rtlCol="0">
            <a:spAutoFit/>
          </a:bodyPr>
          <a:p>
            <a:r>
              <a:rPr lang="zh-CN" altLang="en-US" sz="1000" b="1"/>
              <a:t>初始化</a:t>
            </a:r>
            <a:r>
              <a:rPr lang="en-US" altLang="zh-CN" sz="1000" b="1"/>
              <a:t>OpenGL</a:t>
            </a:r>
            <a:endParaRPr lang="en-US" altLang="zh-CN" sz="1000" b="1"/>
          </a:p>
        </p:txBody>
      </p:sp>
      <p:sp>
        <p:nvSpPr>
          <p:cNvPr id="18" name="文本框 17"/>
          <p:cNvSpPr txBox="1"/>
          <p:nvPr/>
        </p:nvSpPr>
        <p:spPr>
          <a:xfrm>
            <a:off x="7416165" y="6459855"/>
            <a:ext cx="4064000" cy="275590"/>
          </a:xfrm>
          <a:prstGeom prst="rect">
            <a:avLst/>
          </a:prstGeom>
          <a:noFill/>
        </p:spPr>
        <p:txBody>
          <a:bodyPr wrap="square" rtlCol="0">
            <a:spAutoFit/>
          </a:bodyPr>
          <a:p>
            <a:r>
              <a:rPr lang="zh-CN" altLang="en-US" sz="1200"/>
              <a:t>资源导入</a:t>
            </a:r>
            <a:r>
              <a:rPr lang="en-US" altLang="zh-CN" sz="1200"/>
              <a:t>                                                  </a:t>
            </a:r>
            <a:r>
              <a:rPr lang="zh-CN" altLang="en-US" sz="1200"/>
              <a:t>着色器（</a:t>
            </a:r>
            <a:r>
              <a:rPr lang="zh-CN" altLang="en-US" sz="1200"/>
              <a:t>节选）</a:t>
            </a:r>
            <a:endParaRPr lang="zh-CN" altLang="en-US" sz="1200"/>
          </a:p>
        </p:txBody>
      </p:sp>
      <p:sp>
        <p:nvSpPr>
          <p:cNvPr id="19" name="文本框 18"/>
          <p:cNvSpPr txBox="1"/>
          <p:nvPr/>
        </p:nvSpPr>
        <p:spPr>
          <a:xfrm>
            <a:off x="7937500" y="1858645"/>
            <a:ext cx="4064000" cy="460375"/>
          </a:xfrm>
          <a:prstGeom prst="rect">
            <a:avLst/>
          </a:prstGeom>
          <a:noFill/>
        </p:spPr>
        <p:txBody>
          <a:bodyPr wrap="square" rtlCol="0">
            <a:spAutoFit/>
          </a:bodyPr>
          <a:p>
            <a:r>
              <a:rPr lang="zh-CN" altLang="en-US" sz="1200">
                <a:sym typeface="+mn-ea"/>
              </a:rPr>
              <a:t>模糊采样向量（用于阴影边缘润滑）</a:t>
            </a:r>
            <a:endParaRPr lang="zh-CN" altLang="en-US" sz="1200"/>
          </a:p>
          <a:p>
            <a:endParaRPr lang="zh-CN" altLang="en-US" sz="1200"/>
          </a:p>
        </p:txBody>
      </p:sp>
      <p:pic>
        <p:nvPicPr>
          <p:cNvPr id="20" name="图片 19" descr="着色器2"/>
          <p:cNvPicPr>
            <a:picLocks noChangeAspect="1"/>
          </p:cNvPicPr>
          <p:nvPr/>
        </p:nvPicPr>
        <p:blipFill>
          <a:blip r:embed="rId4"/>
          <a:stretch>
            <a:fillRect/>
          </a:stretch>
        </p:blipFill>
        <p:spPr>
          <a:xfrm>
            <a:off x="9598660" y="2216785"/>
            <a:ext cx="2292350" cy="42430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593975" y="886460"/>
            <a:ext cx="181610" cy="149225"/>
          </a:xfrm>
          <a:prstGeom prst="ellipse">
            <a:avLst/>
          </a:prstGeom>
          <a:solidFill>
            <a:srgbClr val="5B8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660650" y="4062730"/>
            <a:ext cx="180975" cy="161925"/>
          </a:xfrm>
          <a:prstGeom prst="ellipse">
            <a:avLst/>
          </a:prstGeom>
          <a:solidFill>
            <a:srgbClr val="5B8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
          <p:cNvSpPr/>
          <p:nvPr/>
        </p:nvSpPr>
        <p:spPr>
          <a:xfrm>
            <a:off x="-324388" y="-436322"/>
            <a:ext cx="1732308" cy="1732308"/>
          </a:xfrm>
          <a:prstGeom prst="donut">
            <a:avLst>
              <a:gd name="adj" fmla="val 10603"/>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panose="020B0400000000000000" pitchFamily="34" charset="-122"/>
              <a:ea typeface="思源黑体" panose="020B0400000000000000" pitchFamily="34" charset="-122"/>
              <a:cs typeface="+mn-cs"/>
              <a:sym typeface="思源黑体" panose="020B0400000000000000" pitchFamily="34" charset="-122"/>
            </a:endParaRPr>
          </a:p>
        </p:txBody>
      </p:sp>
      <p:sp>
        <p:nvSpPr>
          <p:cNvPr id="6" name="矩形"/>
          <p:cNvSpPr/>
          <p:nvPr/>
        </p:nvSpPr>
        <p:spPr>
          <a:xfrm>
            <a:off x="0" y="187941"/>
            <a:ext cx="5932559" cy="623999"/>
          </a:xfrm>
          <a:prstGeom prst="round2DiagRect">
            <a:avLst>
              <a:gd name="adj1" fmla="val 50000"/>
              <a:gd name="adj2" fmla="val 0"/>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7" name="椭圆 6"/>
          <p:cNvSpPr/>
          <p:nvPr/>
        </p:nvSpPr>
        <p:spPr>
          <a:xfrm>
            <a:off x="689746" y="359633"/>
            <a:ext cx="296092" cy="29609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8" name="矩形 7"/>
          <p:cNvSpPr/>
          <p:nvPr/>
        </p:nvSpPr>
        <p:spPr>
          <a:xfrm>
            <a:off x="1054225" y="257402"/>
            <a:ext cx="2316480" cy="521970"/>
          </a:xfrm>
          <a:prstGeom prst="rect">
            <a:avLst/>
          </a:prstGeom>
        </p:spPr>
        <p:txBody>
          <a:bodyPr wrap="none">
            <a:spAutoFit/>
          </a:bodyPr>
          <a:lstStyle/>
          <a:p>
            <a:pPr defTabSz="457200"/>
            <a:r>
              <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rPr>
              <a:t>电子日晷</a:t>
            </a:r>
            <a:r>
              <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rPr>
              <a:t>实现</a:t>
            </a:r>
            <a:endPar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0" name="箭头: 右 23"/>
          <p:cNvSpPr/>
          <p:nvPr/>
        </p:nvSpPr>
        <p:spPr bwMode="auto">
          <a:xfrm>
            <a:off x="2356485" y="3577590"/>
            <a:ext cx="3576320" cy="283845"/>
          </a:xfrm>
          <a:custGeom>
            <a:avLst/>
            <a:gdLst>
              <a:gd name="T0" fmla="*/ 881 w 881"/>
              <a:gd name="T1" fmla="*/ 129 h 257"/>
              <a:gd name="T2" fmla="*/ 711 w 881"/>
              <a:gd name="T3" fmla="*/ 0 h 257"/>
              <a:gd name="T4" fmla="*/ 711 w 881"/>
              <a:gd name="T5" fmla="*/ 79 h 257"/>
              <a:gd name="T6" fmla="*/ 50 w 881"/>
              <a:gd name="T7" fmla="*/ 79 h 257"/>
              <a:gd name="T8" fmla="*/ 0 w 881"/>
              <a:gd name="T9" fmla="*/ 129 h 257"/>
              <a:gd name="T10" fmla="*/ 50 w 881"/>
              <a:gd name="T11" fmla="*/ 178 h 257"/>
              <a:gd name="T12" fmla="*/ 711 w 881"/>
              <a:gd name="T13" fmla="*/ 178 h 257"/>
              <a:gd name="T14" fmla="*/ 711 w 881"/>
              <a:gd name="T15" fmla="*/ 257 h 257"/>
              <a:gd name="T16" fmla="*/ 881 w 881"/>
              <a:gd name="T17" fmla="*/ 1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1" h="257">
                <a:moveTo>
                  <a:pt x="881" y="129"/>
                </a:moveTo>
                <a:cubicBezTo>
                  <a:pt x="711" y="0"/>
                  <a:pt x="711" y="0"/>
                  <a:pt x="711" y="0"/>
                </a:cubicBezTo>
                <a:cubicBezTo>
                  <a:pt x="711" y="79"/>
                  <a:pt x="711" y="79"/>
                  <a:pt x="711" y="79"/>
                </a:cubicBezTo>
                <a:cubicBezTo>
                  <a:pt x="50" y="79"/>
                  <a:pt x="50" y="79"/>
                  <a:pt x="50" y="79"/>
                </a:cubicBezTo>
                <a:cubicBezTo>
                  <a:pt x="21" y="79"/>
                  <a:pt x="0" y="100"/>
                  <a:pt x="0" y="129"/>
                </a:cubicBezTo>
                <a:cubicBezTo>
                  <a:pt x="0" y="153"/>
                  <a:pt x="20" y="178"/>
                  <a:pt x="50" y="178"/>
                </a:cubicBezTo>
                <a:cubicBezTo>
                  <a:pt x="711" y="178"/>
                  <a:pt x="711" y="178"/>
                  <a:pt x="711" y="178"/>
                </a:cubicBezTo>
                <a:cubicBezTo>
                  <a:pt x="711" y="257"/>
                  <a:pt x="711" y="257"/>
                  <a:pt x="711" y="257"/>
                </a:cubicBezTo>
                <a:lnTo>
                  <a:pt x="881" y="129"/>
                </a:lnTo>
                <a:close/>
              </a:path>
            </a:pathLst>
          </a:custGeom>
          <a:solidFill>
            <a:srgbClr val="44546A">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Source Han Sans SC" panose="020F0502020204030204"/>
              <a:cs typeface="+mn-ea"/>
              <a:sym typeface="+mn-lt"/>
            </a:endParaRPr>
          </a:p>
        </p:txBody>
      </p:sp>
      <p:sp>
        <p:nvSpPr>
          <p:cNvPr id="11" name="箭头: 右 23"/>
          <p:cNvSpPr/>
          <p:nvPr/>
        </p:nvSpPr>
        <p:spPr bwMode="auto">
          <a:xfrm>
            <a:off x="2131311" y="4195741"/>
            <a:ext cx="462942" cy="457107"/>
          </a:xfrm>
          <a:custGeom>
            <a:avLst/>
            <a:gdLst>
              <a:gd name="T0" fmla="*/ 330 w 417"/>
              <a:gd name="T1" fmla="*/ 259 h 413"/>
              <a:gd name="T2" fmla="*/ 87 w 417"/>
              <a:gd name="T3" fmla="*/ 20 h 413"/>
              <a:gd name="T4" fmla="*/ 16 w 417"/>
              <a:gd name="T5" fmla="*/ 20 h 413"/>
              <a:gd name="T6" fmla="*/ 0 w 417"/>
              <a:gd name="T7" fmla="*/ 52 h 413"/>
              <a:gd name="T8" fmla="*/ 16 w 417"/>
              <a:gd name="T9" fmla="*/ 91 h 413"/>
              <a:gd name="T10" fmla="*/ 258 w 417"/>
              <a:gd name="T11" fmla="*/ 329 h 413"/>
              <a:gd name="T12" fmla="*/ 204 w 417"/>
              <a:gd name="T13" fmla="*/ 383 h 413"/>
              <a:gd name="T14" fmla="*/ 417 w 417"/>
              <a:gd name="T15" fmla="*/ 413 h 413"/>
              <a:gd name="T16" fmla="*/ 387 w 417"/>
              <a:gd name="T17" fmla="*/ 203 h 413"/>
              <a:gd name="T18" fmla="*/ 330 w 417"/>
              <a:gd name="T19" fmla="*/ 259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3">
                <a:moveTo>
                  <a:pt x="330" y="259"/>
                </a:moveTo>
                <a:cubicBezTo>
                  <a:pt x="87" y="20"/>
                  <a:pt x="87" y="20"/>
                  <a:pt x="87" y="20"/>
                </a:cubicBezTo>
                <a:cubicBezTo>
                  <a:pt x="66" y="0"/>
                  <a:pt x="37" y="0"/>
                  <a:pt x="16" y="20"/>
                </a:cubicBezTo>
                <a:cubicBezTo>
                  <a:pt x="7" y="27"/>
                  <a:pt x="1" y="39"/>
                  <a:pt x="0" y="52"/>
                </a:cubicBezTo>
                <a:cubicBezTo>
                  <a:pt x="0" y="66"/>
                  <a:pt x="5" y="80"/>
                  <a:pt x="16" y="91"/>
                </a:cubicBezTo>
                <a:cubicBezTo>
                  <a:pt x="258" y="329"/>
                  <a:pt x="258" y="329"/>
                  <a:pt x="258" y="329"/>
                </a:cubicBezTo>
                <a:cubicBezTo>
                  <a:pt x="204" y="383"/>
                  <a:pt x="204" y="383"/>
                  <a:pt x="204" y="383"/>
                </a:cubicBezTo>
                <a:cubicBezTo>
                  <a:pt x="417" y="413"/>
                  <a:pt x="417" y="413"/>
                  <a:pt x="417" y="413"/>
                </a:cubicBezTo>
                <a:cubicBezTo>
                  <a:pt x="387" y="203"/>
                  <a:pt x="387" y="203"/>
                  <a:pt x="387" y="203"/>
                </a:cubicBezTo>
                <a:lnTo>
                  <a:pt x="330" y="259"/>
                </a:lnTo>
                <a:close/>
              </a:path>
            </a:pathLst>
          </a:custGeom>
          <a:solidFill>
            <a:srgbClr val="44546A">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Source Han Sans SC" panose="020F0502020204030204"/>
              <a:cs typeface="+mn-ea"/>
              <a:sym typeface="+mn-lt"/>
            </a:endParaRPr>
          </a:p>
        </p:txBody>
      </p:sp>
      <p:sp>
        <p:nvSpPr>
          <p:cNvPr id="12" name="箭头: 右 23"/>
          <p:cNvSpPr/>
          <p:nvPr/>
        </p:nvSpPr>
        <p:spPr bwMode="auto">
          <a:xfrm>
            <a:off x="2131311" y="2971597"/>
            <a:ext cx="462942" cy="457107"/>
          </a:xfrm>
          <a:custGeom>
            <a:avLst/>
            <a:gdLst>
              <a:gd name="T0" fmla="*/ 50 w 417"/>
              <a:gd name="T1" fmla="*/ 411 h 411"/>
              <a:gd name="T2" fmla="*/ 87 w 417"/>
              <a:gd name="T3" fmla="*/ 398 h 411"/>
              <a:gd name="T4" fmla="*/ 330 w 417"/>
              <a:gd name="T5" fmla="*/ 157 h 411"/>
              <a:gd name="T6" fmla="*/ 387 w 417"/>
              <a:gd name="T7" fmla="*/ 210 h 411"/>
              <a:gd name="T8" fmla="*/ 417 w 417"/>
              <a:gd name="T9" fmla="*/ 0 h 411"/>
              <a:gd name="T10" fmla="*/ 205 w 417"/>
              <a:gd name="T11" fmla="*/ 30 h 411"/>
              <a:gd name="T12" fmla="*/ 259 w 417"/>
              <a:gd name="T13" fmla="*/ 86 h 411"/>
              <a:gd name="T14" fmla="*/ 16 w 417"/>
              <a:gd name="T15" fmla="*/ 327 h 411"/>
              <a:gd name="T16" fmla="*/ 0 w 417"/>
              <a:gd name="T17" fmla="*/ 363 h 411"/>
              <a:gd name="T18" fmla="*/ 16 w 417"/>
              <a:gd name="T19" fmla="*/ 398 h 411"/>
              <a:gd name="T20" fmla="*/ 50 w 417"/>
              <a:gd name="T21" fmla="*/ 41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411">
                <a:moveTo>
                  <a:pt x="50" y="411"/>
                </a:moveTo>
                <a:cubicBezTo>
                  <a:pt x="66" y="411"/>
                  <a:pt x="78" y="407"/>
                  <a:pt x="87" y="398"/>
                </a:cubicBezTo>
                <a:cubicBezTo>
                  <a:pt x="330" y="157"/>
                  <a:pt x="330" y="157"/>
                  <a:pt x="330" y="157"/>
                </a:cubicBezTo>
                <a:cubicBezTo>
                  <a:pt x="387" y="210"/>
                  <a:pt x="387" y="210"/>
                  <a:pt x="387" y="210"/>
                </a:cubicBezTo>
                <a:cubicBezTo>
                  <a:pt x="417" y="0"/>
                  <a:pt x="417" y="0"/>
                  <a:pt x="417" y="0"/>
                </a:cubicBezTo>
                <a:cubicBezTo>
                  <a:pt x="205" y="30"/>
                  <a:pt x="205" y="30"/>
                  <a:pt x="205" y="30"/>
                </a:cubicBezTo>
                <a:cubicBezTo>
                  <a:pt x="259" y="86"/>
                  <a:pt x="259" y="86"/>
                  <a:pt x="259" y="86"/>
                </a:cubicBezTo>
                <a:cubicBezTo>
                  <a:pt x="16" y="327"/>
                  <a:pt x="16" y="327"/>
                  <a:pt x="16" y="327"/>
                </a:cubicBezTo>
                <a:cubicBezTo>
                  <a:pt x="6" y="337"/>
                  <a:pt x="0" y="350"/>
                  <a:pt x="0" y="363"/>
                </a:cubicBezTo>
                <a:cubicBezTo>
                  <a:pt x="0" y="376"/>
                  <a:pt x="6" y="388"/>
                  <a:pt x="16" y="398"/>
                </a:cubicBezTo>
                <a:cubicBezTo>
                  <a:pt x="24" y="406"/>
                  <a:pt x="37" y="411"/>
                  <a:pt x="50" y="411"/>
                </a:cubicBezTo>
                <a:close/>
              </a:path>
            </a:pathLst>
          </a:custGeom>
          <a:solidFill>
            <a:srgbClr val="44546A">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Source Han Sans SC" panose="020F0502020204030204"/>
              <a:cs typeface="+mn-ea"/>
              <a:sym typeface="+mn-lt"/>
            </a:endParaRPr>
          </a:p>
        </p:txBody>
      </p:sp>
      <p:sp>
        <p:nvSpPr>
          <p:cNvPr id="30" name="文本框 29"/>
          <p:cNvSpPr txBox="1"/>
          <p:nvPr/>
        </p:nvSpPr>
        <p:spPr bwMode="auto">
          <a:xfrm>
            <a:off x="5802379" y="2859669"/>
            <a:ext cx="829514" cy="461665"/>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en-US" altLang="zh-CN" sz="2400" dirty="0">
                <a:solidFill>
                  <a:prstClr val="white"/>
                </a:solidFill>
                <a:latin typeface="Source Han Sans SC" panose="020F0502020204030204"/>
                <a:cs typeface="+mn-ea"/>
                <a:sym typeface="+mn-lt"/>
              </a:rPr>
              <a:t>02</a:t>
            </a:r>
            <a:endParaRPr lang="zh-CN" altLang="en-US" sz="2400" dirty="0">
              <a:solidFill>
                <a:prstClr val="white"/>
              </a:solidFill>
              <a:latin typeface="Source Han Sans SC" panose="020F0502020204030204"/>
              <a:cs typeface="+mn-ea"/>
              <a:sym typeface="+mn-lt"/>
            </a:endParaRPr>
          </a:p>
        </p:txBody>
      </p:sp>
      <p:sp>
        <p:nvSpPr>
          <p:cNvPr id="20" name="椭圆 19"/>
          <p:cNvSpPr/>
          <p:nvPr/>
        </p:nvSpPr>
        <p:spPr>
          <a:xfrm>
            <a:off x="986155" y="3122930"/>
            <a:ext cx="1370965" cy="1361440"/>
          </a:xfrm>
          <a:prstGeom prst="ellipse">
            <a:avLst/>
          </a:prstGeom>
          <a:noFill/>
          <a:ln w="57150">
            <a:solidFill>
              <a:srgbClr val="5B89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p:cNvSpPr txBox="1"/>
          <p:nvPr/>
        </p:nvSpPr>
        <p:spPr>
          <a:xfrm>
            <a:off x="1211662" y="3685760"/>
            <a:ext cx="91948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b="1" dirty="0">
                <a:solidFill>
                  <a:schemeClr val="tx1"/>
                </a:solidFill>
                <a:latin typeface="思源黑体 CN Medium" panose="020B0600000000000000" pitchFamily="34" charset="-122"/>
                <a:ea typeface="思源黑体 CN Medium" panose="020B0600000000000000" pitchFamily="34" charset="-122"/>
                <a:cs typeface="+mn-ea"/>
                <a:sym typeface="+mn-lt"/>
              </a:rPr>
              <a:t>绘制</a:t>
            </a:r>
            <a:r>
              <a:rPr lang="zh-CN" altLang="en-US" sz="1800" b="1" dirty="0">
                <a:solidFill>
                  <a:schemeClr val="tx1"/>
                </a:solidFill>
                <a:latin typeface="思源黑体 CN Medium" panose="020B0600000000000000" pitchFamily="34" charset="-122"/>
                <a:ea typeface="思源黑体 CN Medium" panose="020B0600000000000000" pitchFamily="34" charset="-122"/>
                <a:cs typeface="+mn-ea"/>
                <a:sym typeface="+mn-lt"/>
              </a:rPr>
              <a:t>实现</a:t>
            </a:r>
            <a:endParaRPr lang="zh-CN" altLang="en-US" sz="1800" b="1"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pic>
        <p:nvPicPr>
          <p:cNvPr id="13" name="图片 12" descr="深度贴图绘制"/>
          <p:cNvPicPr>
            <a:picLocks noChangeAspect="1"/>
          </p:cNvPicPr>
          <p:nvPr/>
        </p:nvPicPr>
        <p:blipFill>
          <a:blip r:embed="rId1"/>
          <a:stretch>
            <a:fillRect/>
          </a:stretch>
        </p:blipFill>
        <p:spPr>
          <a:xfrm>
            <a:off x="2660650" y="949960"/>
            <a:ext cx="2378710" cy="1767205"/>
          </a:xfrm>
          <a:prstGeom prst="rect">
            <a:avLst/>
          </a:prstGeom>
        </p:spPr>
      </p:pic>
      <p:sp>
        <p:nvSpPr>
          <p:cNvPr id="14" name="文本框 13"/>
          <p:cNvSpPr txBox="1"/>
          <p:nvPr/>
        </p:nvSpPr>
        <p:spPr>
          <a:xfrm>
            <a:off x="3049270" y="2807970"/>
            <a:ext cx="4064000" cy="275590"/>
          </a:xfrm>
          <a:prstGeom prst="rect">
            <a:avLst/>
          </a:prstGeom>
          <a:noFill/>
        </p:spPr>
        <p:txBody>
          <a:bodyPr wrap="square" rtlCol="0">
            <a:spAutoFit/>
          </a:bodyPr>
          <a:p>
            <a:r>
              <a:rPr lang="en-US" altLang="zh-CN" sz="1200">
                <a:sym typeface="+mn-ea"/>
              </a:rPr>
              <a:t>    </a:t>
            </a:r>
            <a:r>
              <a:rPr lang="zh-CN" altLang="en-US" sz="1200">
                <a:sym typeface="+mn-ea"/>
              </a:rPr>
              <a:t>绘制深度贴图</a:t>
            </a:r>
            <a:endParaRPr lang="zh-CN" altLang="en-US" sz="1200"/>
          </a:p>
        </p:txBody>
      </p:sp>
      <p:pic>
        <p:nvPicPr>
          <p:cNvPr id="15" name="图片 14" descr="绘制部分"/>
          <p:cNvPicPr>
            <a:picLocks noChangeAspect="1"/>
          </p:cNvPicPr>
          <p:nvPr/>
        </p:nvPicPr>
        <p:blipFill>
          <a:blip r:embed="rId2"/>
          <a:stretch>
            <a:fillRect/>
          </a:stretch>
        </p:blipFill>
        <p:spPr>
          <a:xfrm>
            <a:off x="2775585" y="4117975"/>
            <a:ext cx="1766570" cy="2286000"/>
          </a:xfrm>
          <a:prstGeom prst="rect">
            <a:avLst/>
          </a:prstGeom>
        </p:spPr>
      </p:pic>
      <p:sp>
        <p:nvSpPr>
          <p:cNvPr id="16" name="文本框 15"/>
          <p:cNvSpPr txBox="1"/>
          <p:nvPr/>
        </p:nvSpPr>
        <p:spPr>
          <a:xfrm>
            <a:off x="2914650" y="6403975"/>
            <a:ext cx="4064000" cy="275590"/>
          </a:xfrm>
          <a:prstGeom prst="rect">
            <a:avLst/>
          </a:prstGeom>
          <a:noFill/>
        </p:spPr>
        <p:txBody>
          <a:bodyPr wrap="square" rtlCol="0">
            <a:spAutoFit/>
          </a:bodyPr>
          <a:p>
            <a:r>
              <a:rPr lang="en-US" altLang="zh-CN" sz="1200"/>
              <a:t>      </a:t>
            </a:r>
            <a:r>
              <a:rPr lang="zh-CN" altLang="en-US" sz="1200"/>
              <a:t>主绘制部分</a:t>
            </a:r>
            <a:endParaRPr lang="zh-CN" altLang="en-US" sz="1200"/>
          </a:p>
        </p:txBody>
      </p:sp>
      <p:pic>
        <p:nvPicPr>
          <p:cNvPr id="18" name="图片 17" descr="贴图与着色器"/>
          <p:cNvPicPr>
            <a:picLocks noChangeAspect="1"/>
          </p:cNvPicPr>
          <p:nvPr/>
        </p:nvPicPr>
        <p:blipFill>
          <a:blip r:embed="rId3"/>
          <a:stretch>
            <a:fillRect/>
          </a:stretch>
        </p:blipFill>
        <p:spPr>
          <a:xfrm>
            <a:off x="6119495" y="1187450"/>
            <a:ext cx="3006725" cy="2241550"/>
          </a:xfrm>
          <a:prstGeom prst="rect">
            <a:avLst/>
          </a:prstGeom>
        </p:spPr>
      </p:pic>
      <p:sp>
        <p:nvSpPr>
          <p:cNvPr id="19" name="文本框 18"/>
          <p:cNvSpPr txBox="1"/>
          <p:nvPr/>
        </p:nvSpPr>
        <p:spPr>
          <a:xfrm>
            <a:off x="8953500" y="1381125"/>
            <a:ext cx="4064000" cy="829945"/>
          </a:xfrm>
          <a:prstGeom prst="rect">
            <a:avLst/>
          </a:prstGeom>
          <a:noFill/>
        </p:spPr>
        <p:txBody>
          <a:bodyPr wrap="square" rtlCol="0">
            <a:spAutoFit/>
          </a:bodyPr>
          <a:p>
            <a:r>
              <a:rPr lang="en-US" altLang="zh-CN" sz="1200">
                <a:sym typeface="+mn-ea"/>
              </a:rPr>
              <a:t>      </a:t>
            </a:r>
            <a:r>
              <a:rPr lang="zh-CN" altLang="en-US">
                <a:sym typeface="+mn-ea"/>
              </a:rPr>
              <a:t>回到主线，</a:t>
            </a:r>
            <a:endParaRPr lang="zh-CN" altLang="en-US">
              <a:sym typeface="+mn-ea"/>
            </a:endParaRPr>
          </a:p>
          <a:p>
            <a:r>
              <a:rPr lang="zh-CN" altLang="en-US">
                <a:sym typeface="+mn-ea"/>
              </a:rPr>
              <a:t> </a:t>
            </a:r>
            <a:r>
              <a:rPr lang="en-US" altLang="zh-CN">
                <a:sym typeface="+mn-ea"/>
              </a:rPr>
              <a:t>   </a:t>
            </a:r>
            <a:r>
              <a:rPr lang="zh-CN" altLang="en-US">
                <a:sym typeface="+mn-ea"/>
              </a:rPr>
              <a:t>设置贴图和着色器</a:t>
            </a:r>
            <a:endParaRPr lang="zh-CN" altLang="en-US" sz="1200"/>
          </a:p>
          <a:p>
            <a:endParaRPr lang="zh-CN" altLang="en-US" sz="1200"/>
          </a:p>
        </p:txBody>
      </p:sp>
      <p:pic>
        <p:nvPicPr>
          <p:cNvPr id="21" name="图片 20" descr="帧循环执行"/>
          <p:cNvPicPr>
            <a:picLocks noChangeAspect="1"/>
          </p:cNvPicPr>
          <p:nvPr/>
        </p:nvPicPr>
        <p:blipFill>
          <a:blip r:embed="rId4"/>
          <a:stretch>
            <a:fillRect/>
          </a:stretch>
        </p:blipFill>
        <p:spPr>
          <a:xfrm>
            <a:off x="6129020" y="3685540"/>
            <a:ext cx="2313940" cy="2818765"/>
          </a:xfrm>
          <a:prstGeom prst="rect">
            <a:avLst/>
          </a:prstGeom>
        </p:spPr>
      </p:pic>
      <p:sp>
        <p:nvSpPr>
          <p:cNvPr id="22" name="文本框 21"/>
          <p:cNvSpPr txBox="1"/>
          <p:nvPr/>
        </p:nvSpPr>
        <p:spPr>
          <a:xfrm>
            <a:off x="8442960" y="4117975"/>
            <a:ext cx="4064000" cy="1476375"/>
          </a:xfrm>
          <a:prstGeom prst="rect">
            <a:avLst/>
          </a:prstGeom>
          <a:noFill/>
        </p:spPr>
        <p:txBody>
          <a:bodyPr wrap="square" rtlCol="0">
            <a:spAutoFit/>
          </a:bodyPr>
          <a:p>
            <a:r>
              <a:rPr lang="zh-CN" altLang="en-US">
                <a:sym typeface="+mn-ea"/>
              </a:rPr>
              <a:t>程序运行帧循环</a:t>
            </a:r>
            <a:endParaRPr lang="zh-CN" altLang="en-US"/>
          </a:p>
          <a:p>
            <a:r>
              <a:rPr lang="zh-CN" altLang="en-US">
                <a:sym typeface="+mn-ea"/>
              </a:rPr>
              <a:t>设置深度贴图，</a:t>
            </a:r>
            <a:endParaRPr lang="zh-CN" altLang="en-US">
              <a:sym typeface="+mn-ea"/>
            </a:endParaRPr>
          </a:p>
          <a:p>
            <a:r>
              <a:rPr lang="zh-CN" altLang="en-US">
                <a:sym typeface="+mn-ea"/>
              </a:rPr>
              <a:t>绘制深度贴图，</a:t>
            </a:r>
            <a:endParaRPr lang="zh-CN" altLang="en-US">
              <a:sym typeface="+mn-ea"/>
            </a:endParaRPr>
          </a:p>
          <a:p>
            <a:r>
              <a:rPr lang="zh-CN" altLang="en-US">
                <a:sym typeface="+mn-ea"/>
              </a:rPr>
              <a:t>附加至图像</a:t>
            </a:r>
            <a:endParaRPr lang="zh-CN" altLang="en-US"/>
          </a:p>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终止 4"/>
          <p:cNvSpPr/>
          <p:nvPr/>
        </p:nvSpPr>
        <p:spPr>
          <a:xfrm>
            <a:off x="2492682" y="2254685"/>
            <a:ext cx="7803713" cy="2451969"/>
          </a:xfrm>
          <a:prstGeom prst="flowChartTerminator">
            <a:avLst/>
          </a:prstGeom>
          <a:solidFill>
            <a:srgbClr val="5B8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91013" y="1700408"/>
            <a:ext cx="3457184" cy="3457184"/>
          </a:xfrm>
          <a:prstGeom prst="ellipse">
            <a:avLst/>
          </a:prstGeom>
          <a:noFill/>
          <a:ln w="28575">
            <a:solidFill>
              <a:srgbClr val="CBE3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52647" y="3171917"/>
            <a:ext cx="6002762" cy="583565"/>
          </a:xfrm>
          <a:prstGeom prst="rect">
            <a:avLst/>
          </a:prstGeom>
          <a:noFill/>
        </p:spPr>
        <p:txBody>
          <a:bodyPr wrap="square" rtlCol="0">
            <a:spAutoFit/>
          </a:bodyPr>
          <a:lstStyle/>
          <a:p>
            <a:pPr defTabSz="457200"/>
            <a:r>
              <a:rPr lang="zh-CN" altLang="en-US" sz="3200" dirty="0">
                <a:solidFill>
                  <a:schemeClr val="bg1"/>
                </a:solidFill>
                <a:latin typeface="思源黑体 CN Medium" panose="020B0600000000000000" pitchFamily="34" charset="-122"/>
                <a:ea typeface="思源黑体 CN Medium" panose="020B0600000000000000" pitchFamily="34" charset="-122"/>
                <a:sym typeface="思源黑体" panose="020B0400000000000000" pitchFamily="34" charset="-122"/>
              </a:rPr>
              <a:t>总结</a:t>
            </a:r>
            <a:endParaRPr lang="zh-CN" altLang="en-US" sz="3200" dirty="0">
              <a:solidFill>
                <a:schemeClr val="bg1"/>
              </a:solidFill>
              <a:latin typeface="思源黑体 CN Medium" panose="020B0600000000000000" pitchFamily="34" charset="-122"/>
              <a:ea typeface="思源黑体 CN Medium" panose="020B0600000000000000" pitchFamily="34" charset="-122"/>
              <a:sym typeface="思源黑体" panose="020B0400000000000000" pitchFamily="34" charset="-122"/>
            </a:endParaRPr>
          </a:p>
        </p:txBody>
      </p:sp>
      <p:sp>
        <p:nvSpPr>
          <p:cNvPr id="7" name="椭圆 6"/>
          <p:cNvSpPr/>
          <p:nvPr/>
        </p:nvSpPr>
        <p:spPr>
          <a:xfrm>
            <a:off x="2175407" y="2224595"/>
            <a:ext cx="2500402" cy="2500402"/>
          </a:xfrm>
          <a:prstGeom prst="ellipse">
            <a:avLst/>
          </a:prstGeom>
          <a:solidFill>
            <a:srgbClr val="CBE3E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8" name="椭圆 7"/>
          <p:cNvSpPr/>
          <p:nvPr/>
        </p:nvSpPr>
        <p:spPr>
          <a:xfrm>
            <a:off x="2608682" y="2657870"/>
            <a:ext cx="1633852" cy="163385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9" name="矩形 8"/>
          <p:cNvSpPr/>
          <p:nvPr/>
        </p:nvSpPr>
        <p:spPr>
          <a:xfrm>
            <a:off x="2854779" y="2894052"/>
            <a:ext cx="1141659" cy="1107996"/>
          </a:xfrm>
          <a:prstGeom prst="rect">
            <a:avLst/>
          </a:prstGeom>
        </p:spPr>
        <p:txBody>
          <a:bodyPr wrap="none">
            <a:spAutoFit/>
          </a:bodyPr>
          <a:lstStyle/>
          <a:p>
            <a:pPr algn="ctr" defTabSz="457200"/>
            <a:r>
              <a:rPr lang="en-US" altLang="zh-CN" sz="6600" dirty="0">
                <a:solidFill>
                  <a:srgbClr val="5B89AB"/>
                </a:solidFill>
                <a:latin typeface="Segoe UI Semibold" panose="020B0702040204020203" pitchFamily="34" charset="0"/>
                <a:ea typeface="思源黑体"/>
                <a:cs typeface="Segoe UI Semibold" panose="020B0702040204020203" pitchFamily="34" charset="0"/>
              </a:rPr>
              <a:t>04</a:t>
            </a:r>
            <a:endParaRPr lang="en-US" altLang="zh-CN" sz="6600" dirty="0">
              <a:solidFill>
                <a:srgbClr val="5B89AB"/>
              </a:solidFill>
              <a:latin typeface="Segoe UI Semibold" panose="020B0702040204020203" pitchFamily="34" charset="0"/>
              <a:ea typeface="思源黑体"/>
              <a:cs typeface="Segoe UI Semibold" panose="020B0702040204020203"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
          <p:cNvSpPr/>
          <p:nvPr/>
        </p:nvSpPr>
        <p:spPr>
          <a:xfrm>
            <a:off x="-324388" y="-436322"/>
            <a:ext cx="1732308" cy="1732308"/>
          </a:xfrm>
          <a:prstGeom prst="donut">
            <a:avLst>
              <a:gd name="adj" fmla="val 10603"/>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panose="020B0400000000000000" pitchFamily="34" charset="-122"/>
              <a:ea typeface="思源黑体" panose="020B0400000000000000" pitchFamily="34" charset="-122"/>
              <a:cs typeface="+mn-cs"/>
              <a:sym typeface="思源黑体" panose="020B0400000000000000" pitchFamily="34" charset="-122"/>
            </a:endParaRPr>
          </a:p>
        </p:txBody>
      </p:sp>
      <p:sp>
        <p:nvSpPr>
          <p:cNvPr id="6" name="矩形"/>
          <p:cNvSpPr/>
          <p:nvPr/>
        </p:nvSpPr>
        <p:spPr>
          <a:xfrm>
            <a:off x="0" y="187941"/>
            <a:ext cx="5932559" cy="623999"/>
          </a:xfrm>
          <a:prstGeom prst="round2DiagRect">
            <a:avLst>
              <a:gd name="adj1" fmla="val 50000"/>
              <a:gd name="adj2" fmla="val 0"/>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7" name="椭圆 6"/>
          <p:cNvSpPr/>
          <p:nvPr/>
        </p:nvSpPr>
        <p:spPr>
          <a:xfrm>
            <a:off x="689746" y="359633"/>
            <a:ext cx="296092" cy="29609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8" name="矩形 7"/>
          <p:cNvSpPr/>
          <p:nvPr/>
        </p:nvSpPr>
        <p:spPr>
          <a:xfrm>
            <a:off x="1054225" y="257402"/>
            <a:ext cx="894080" cy="521970"/>
          </a:xfrm>
          <a:prstGeom prst="rect">
            <a:avLst/>
          </a:prstGeom>
        </p:spPr>
        <p:txBody>
          <a:bodyPr wrap="none">
            <a:spAutoFit/>
          </a:bodyPr>
          <a:lstStyle/>
          <a:p>
            <a:pPr defTabSz="457200"/>
            <a:r>
              <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rPr>
              <a:t>总结</a:t>
            </a:r>
            <a:endPar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77" name="文本框"/>
          <p:cNvSpPr txBox="1"/>
          <p:nvPr/>
        </p:nvSpPr>
        <p:spPr>
          <a:xfrm>
            <a:off x="4327737" y="1102685"/>
            <a:ext cx="1384995" cy="368935"/>
          </a:xfrm>
          <a:prstGeom prst="rect">
            <a:avLst/>
          </a:prstGeom>
          <a:noFill/>
        </p:spPr>
        <p:txBody>
          <a:bodyPr wrap="square" lIns="0" tIns="0" rIns="0" bIns="0" rtlCol="0">
            <a:spAutoFit/>
          </a:bodyPr>
          <a:lstStyle>
            <a:defPPr>
              <a:defRPr lang="zh-CN"/>
            </a:defPPr>
            <a:lvl1pPr>
              <a:defRPr sz="2000">
                <a:solidFill>
                  <a:schemeClr val="tx1">
                    <a:lumMod val="65000"/>
                    <a:lumOff val="35000"/>
                  </a:schemeClr>
                </a:solidFill>
              </a:defRPr>
            </a:lvl1pPr>
          </a:lstStyle>
          <a:p>
            <a:r>
              <a:rPr lang="zh-CN" altLang="en-US" sz="2400" dirty="0">
                <a:solidFill>
                  <a:schemeClr val="tx1"/>
                </a:solidFill>
                <a:latin typeface="思源黑体 CN Medium" panose="020B0600000000000000" pitchFamily="34" charset="-122"/>
                <a:ea typeface="思源黑体 CN Medium" panose="020B0600000000000000" pitchFamily="34" charset="-122"/>
                <a:cs typeface="+mn-ea"/>
                <a:sym typeface="+mn-lt"/>
              </a:rPr>
              <a:t>效果展示：</a:t>
            </a:r>
            <a:endParaRPr lang="zh-CN" altLang="en-US" sz="24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grpSp>
        <p:nvGrpSpPr>
          <p:cNvPr id="10" name="组合 9"/>
          <p:cNvGrpSpPr/>
          <p:nvPr/>
        </p:nvGrpSpPr>
        <p:grpSpPr>
          <a:xfrm>
            <a:off x="365284" y="2220855"/>
            <a:ext cx="3291986" cy="3110109"/>
            <a:chOff x="2244249" y="2152910"/>
            <a:chExt cx="3291986" cy="3110109"/>
          </a:xfrm>
          <a:blipFill dpi="0" rotWithShape="1">
            <a:blip r:embed="rId1"/>
            <a:srcRect/>
            <a:tile tx="0" ty="0" sx="100000" sy="100000" flip="none" algn="tl"/>
          </a:blipFill>
        </p:grpSpPr>
        <p:sp>
          <p:nvSpPr>
            <p:cNvPr id="3" name="六边形 2"/>
            <p:cNvSpPr/>
            <p:nvPr/>
          </p:nvSpPr>
          <p:spPr>
            <a:xfrm>
              <a:off x="3791822" y="2957986"/>
              <a:ext cx="1744413" cy="1479637"/>
            </a:xfrm>
            <a:prstGeom prst="hexagon">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244249" y="2152910"/>
              <a:ext cx="1744413" cy="3110109"/>
              <a:chOff x="2244249" y="2152910"/>
              <a:chExt cx="1744413" cy="3110109"/>
            </a:xfrm>
            <a:grpFill/>
          </p:grpSpPr>
          <p:sp>
            <p:nvSpPr>
              <p:cNvPr id="2" name="六边形 1"/>
              <p:cNvSpPr/>
              <p:nvPr/>
            </p:nvSpPr>
            <p:spPr>
              <a:xfrm>
                <a:off x="2244249" y="2152910"/>
                <a:ext cx="1744413" cy="1479637"/>
              </a:xfrm>
              <a:prstGeom prst="hexagon">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2244249" y="3783382"/>
                <a:ext cx="1744413" cy="147963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1" name="图片 10" descr="图片2"/>
          <p:cNvPicPr>
            <a:picLocks noChangeAspect="1"/>
          </p:cNvPicPr>
          <p:nvPr/>
        </p:nvPicPr>
        <p:blipFill>
          <a:blip r:embed="rId5"/>
          <a:stretch>
            <a:fillRect/>
          </a:stretch>
        </p:blipFill>
        <p:spPr>
          <a:xfrm>
            <a:off x="4327525" y="1762760"/>
            <a:ext cx="6499860" cy="475869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
          <p:cNvSpPr/>
          <p:nvPr/>
        </p:nvSpPr>
        <p:spPr>
          <a:xfrm>
            <a:off x="-324388" y="-436322"/>
            <a:ext cx="1732308" cy="1732308"/>
          </a:xfrm>
          <a:prstGeom prst="donut">
            <a:avLst>
              <a:gd name="adj" fmla="val 10603"/>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panose="020B0400000000000000" pitchFamily="34" charset="-122"/>
              <a:ea typeface="思源黑体" panose="020B0400000000000000" pitchFamily="34" charset="-122"/>
              <a:cs typeface="+mn-cs"/>
              <a:sym typeface="思源黑体" panose="020B0400000000000000" pitchFamily="34" charset="-122"/>
            </a:endParaRPr>
          </a:p>
        </p:txBody>
      </p:sp>
      <p:sp>
        <p:nvSpPr>
          <p:cNvPr id="6" name="矩形"/>
          <p:cNvSpPr/>
          <p:nvPr/>
        </p:nvSpPr>
        <p:spPr>
          <a:xfrm>
            <a:off x="0" y="187941"/>
            <a:ext cx="5932559" cy="623999"/>
          </a:xfrm>
          <a:prstGeom prst="round2DiagRect">
            <a:avLst>
              <a:gd name="adj1" fmla="val 50000"/>
              <a:gd name="adj2" fmla="val 0"/>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7" name="椭圆 6"/>
          <p:cNvSpPr/>
          <p:nvPr/>
        </p:nvSpPr>
        <p:spPr>
          <a:xfrm>
            <a:off x="689746" y="359633"/>
            <a:ext cx="296092" cy="29609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8" name="矩形 7"/>
          <p:cNvSpPr/>
          <p:nvPr/>
        </p:nvSpPr>
        <p:spPr>
          <a:xfrm>
            <a:off x="1054225" y="257402"/>
            <a:ext cx="894080" cy="521970"/>
          </a:xfrm>
          <a:prstGeom prst="rect">
            <a:avLst/>
          </a:prstGeom>
        </p:spPr>
        <p:txBody>
          <a:bodyPr wrap="none">
            <a:spAutoFit/>
          </a:bodyPr>
          <a:lstStyle/>
          <a:p>
            <a:pPr defTabSz="457200"/>
            <a:r>
              <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rPr>
              <a:t>总结</a:t>
            </a:r>
            <a:endParaRPr lang="zh-CN" altLang="en-US" sz="28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5" name="矩形13"/>
          <p:cNvSpPr/>
          <p:nvPr/>
        </p:nvSpPr>
        <p:spPr bwMode="auto">
          <a:xfrm rot="10800000">
            <a:off x="732284" y="3036443"/>
            <a:ext cx="2681858" cy="1735652"/>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FFFFFF">
                <a:lumMod val="95000"/>
              </a:srgb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a:ln>
                <a:noFill/>
              </a:ln>
              <a:solidFill>
                <a:srgbClr val="000000"/>
              </a:solidFill>
              <a:effectLst/>
              <a:uLnTx/>
              <a:uFillTx/>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6" name="矩形13"/>
          <p:cNvSpPr/>
          <p:nvPr/>
        </p:nvSpPr>
        <p:spPr bwMode="auto">
          <a:xfrm>
            <a:off x="3414143" y="3607175"/>
            <a:ext cx="2681858" cy="1735652"/>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FFFFFF">
                <a:lumMod val="95000"/>
              </a:srgb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a:ln>
                <a:noFill/>
              </a:ln>
              <a:solidFill>
                <a:srgbClr val="000000"/>
              </a:solidFill>
              <a:effectLst/>
              <a:uLnTx/>
              <a:uFillTx/>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7" name="矩形13"/>
          <p:cNvSpPr/>
          <p:nvPr/>
        </p:nvSpPr>
        <p:spPr bwMode="auto">
          <a:xfrm rot="10800000">
            <a:off x="6096000" y="1871523"/>
            <a:ext cx="2681858" cy="1735652"/>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FFFFFF">
                <a:lumMod val="95000"/>
              </a:srgb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a:ln>
                <a:noFill/>
              </a:ln>
              <a:solidFill>
                <a:srgbClr val="000000"/>
              </a:solidFill>
              <a:effectLst/>
              <a:uLnTx/>
              <a:uFillTx/>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8" name="矩形13"/>
          <p:cNvSpPr/>
          <p:nvPr/>
        </p:nvSpPr>
        <p:spPr bwMode="auto">
          <a:xfrm>
            <a:off x="8790383" y="2742879"/>
            <a:ext cx="2681858" cy="1735652"/>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rgbClr val="FFFFFF">
                <a:lumMod val="95000"/>
              </a:srgbClr>
            </a:solidFill>
            <a:prstDash val="solid"/>
            <a:round/>
            <a:headEnd type="arrow"/>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rgbClr val="000000"/>
              </a:solidFill>
              <a:effectLst/>
              <a:uLnTx/>
              <a:uFillTx/>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2" name="文本框"/>
          <p:cNvSpPr txBox="1"/>
          <p:nvPr/>
        </p:nvSpPr>
        <p:spPr>
          <a:xfrm>
            <a:off x="1615879" y="3400567"/>
            <a:ext cx="9144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程序</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展示</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3" name="文本框"/>
          <p:cNvSpPr txBox="1"/>
          <p:nvPr/>
        </p:nvSpPr>
        <p:spPr>
          <a:xfrm>
            <a:off x="1054100" y="3867150"/>
            <a:ext cx="2078990" cy="517525"/>
          </a:xfrm>
          <a:prstGeom prst="rect">
            <a:avLst/>
          </a:prstGeom>
          <a:noFill/>
        </p:spPr>
        <p:txBody>
          <a:bodyPr wrap="square" lIns="0" tIns="0" rIns="0" bIns="0" rtlCol="0">
            <a:no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ctr"/>
            <a:r>
              <a:rPr lang="en-US" altLang="zh-CN" sz="2000" b="1" dirty="0">
                <a:solidFill>
                  <a:schemeClr val="accent5"/>
                </a:solidFill>
                <a:latin typeface="思源黑体 CN Normal" panose="020B0400000000000000" pitchFamily="34" charset="-122"/>
                <a:ea typeface="思源黑体 CN Normal" panose="020B0400000000000000" pitchFamily="34" charset="-122"/>
                <a:cs typeface="+mn-ea"/>
                <a:sym typeface="+mn-lt"/>
                <a:hlinkClick r:id="rId1" action="ppaction://hlinkfile"/>
              </a:rPr>
              <a:t>C++</a:t>
            </a:r>
            <a:r>
              <a:rPr lang="zh-CN" altLang="en-US" sz="2000" b="1" dirty="0">
                <a:solidFill>
                  <a:schemeClr val="accent5"/>
                </a:solidFill>
                <a:latin typeface="思源黑体 CN Normal" panose="020B0400000000000000" pitchFamily="34" charset="-122"/>
                <a:ea typeface="思源黑体 CN Normal" panose="020B0400000000000000" pitchFamily="34" charset="-122"/>
                <a:cs typeface="+mn-ea"/>
                <a:sym typeface="+mn-lt"/>
                <a:hlinkClick r:id="rId1" action="ppaction://hlinkfile"/>
              </a:rPr>
              <a:t>程序</a:t>
            </a:r>
            <a:endParaRPr lang="zh-CN" altLang="en-US" sz="2000" b="1" dirty="0">
              <a:solidFill>
                <a:schemeClr val="accent5"/>
              </a:solidFill>
              <a:latin typeface="思源黑体 CN Normal" panose="020B0400000000000000" pitchFamily="34" charset="-122"/>
              <a:ea typeface="思源黑体 CN Normal" panose="020B0400000000000000" pitchFamily="34" charset="-122"/>
              <a:cs typeface="+mn-ea"/>
              <a:sym typeface="+mn-lt"/>
            </a:endParaRPr>
          </a:p>
        </p:txBody>
      </p:sp>
      <p:sp>
        <p:nvSpPr>
          <p:cNvPr id="4" name="文本框"/>
          <p:cNvSpPr txBox="1"/>
          <p:nvPr/>
        </p:nvSpPr>
        <p:spPr>
          <a:xfrm>
            <a:off x="4286532" y="3267235"/>
            <a:ext cx="9144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分享</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感悟</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9" name="文本框"/>
          <p:cNvSpPr txBox="1"/>
          <p:nvPr/>
        </p:nvSpPr>
        <p:spPr>
          <a:xfrm>
            <a:off x="3849434" y="3639944"/>
            <a:ext cx="1839470" cy="138493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ctr"/>
            <a:r>
              <a:rPr lang="zh-CN" altLang="en-US" sz="1200" dirty="0">
                <a:latin typeface="思源黑体 CN Normal" panose="020B0400000000000000" pitchFamily="34" charset="-122"/>
                <a:ea typeface="思源黑体 CN Normal" panose="020B0400000000000000" pitchFamily="34" charset="-122"/>
                <a:cs typeface="+mn-ea"/>
                <a:sym typeface="+mn-lt"/>
              </a:rPr>
              <a:t>在这次活动中，我</a:t>
            </a:r>
            <a:r>
              <a:rPr lang="zh-CN" altLang="en-US" sz="1200" dirty="0">
                <a:latin typeface="思源黑体 CN Normal" panose="020B0400000000000000" pitchFamily="34" charset="-122"/>
                <a:ea typeface="思源黑体 CN Normal" panose="020B0400000000000000" pitchFamily="34" charset="-122"/>
                <a:cs typeface="+mn-ea"/>
                <a:sym typeface="+mn-lt"/>
              </a:rPr>
              <a:t>们深入了解了老式日晷的发明过程，深深被古人的智慧震惊到。即使是电子日晷，也仍有很多不完美之处。日后我们会更努力的学习</a:t>
            </a:r>
            <a:r>
              <a:rPr lang="zh-CN" altLang="en-US" sz="1200" dirty="0">
                <a:latin typeface="思源黑体 CN Normal" panose="020B0400000000000000" pitchFamily="34" charset="-122"/>
                <a:ea typeface="思源黑体 CN Normal" panose="020B0400000000000000" pitchFamily="34" charset="-122"/>
                <a:cs typeface="+mn-ea"/>
                <a:sym typeface="+mn-lt"/>
              </a:rPr>
              <a:t>相关知识！</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10" name="椭圆 9"/>
          <p:cNvSpPr/>
          <p:nvPr/>
        </p:nvSpPr>
        <p:spPr>
          <a:xfrm>
            <a:off x="1753644" y="2617940"/>
            <a:ext cx="638827" cy="638827"/>
          </a:xfrm>
          <a:prstGeom prst="ellipse">
            <a:avLst/>
          </a:prstGeom>
          <a:solidFill>
            <a:schemeClr val="bg1"/>
          </a:solidFill>
          <a:ln w="28575">
            <a:solidFill>
              <a:srgbClr val="5B89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Medium" panose="020B0600000000000000" pitchFamily="34" charset="-122"/>
                <a:ea typeface="思源黑体 CN Medium" panose="020B0600000000000000" pitchFamily="34" charset="-122"/>
              </a:rPr>
              <a:t>01</a:t>
            </a:r>
            <a:endParaRPr lang="zh-CN" altLang="en-US" dirty="0">
              <a:solidFill>
                <a:schemeClr val="tx1"/>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4423775" y="5025024"/>
            <a:ext cx="638827" cy="638827"/>
          </a:xfrm>
          <a:prstGeom prst="ellipse">
            <a:avLst/>
          </a:prstGeom>
          <a:solidFill>
            <a:schemeClr val="bg1"/>
          </a:solidFill>
          <a:ln w="28575">
            <a:solidFill>
              <a:srgbClr val="5B89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Medium" panose="020B0600000000000000" pitchFamily="34" charset="-122"/>
                <a:ea typeface="思源黑体 CN Medium" panose="020B0600000000000000" pitchFamily="34" charset="-122"/>
              </a:rPr>
              <a:t>02</a:t>
            </a:r>
            <a:endParaRPr lang="en-US" altLang="zh-CN" dirty="0">
              <a:solidFill>
                <a:schemeClr val="tx1"/>
              </a:solidFill>
              <a:latin typeface="思源黑体 CN Medium" panose="020B0600000000000000" pitchFamily="34" charset="-122"/>
              <a:ea typeface="思源黑体 CN Medium" panose="020B0600000000000000" pitchFamily="34" charset="-122"/>
            </a:endParaRPr>
          </a:p>
        </p:txBody>
      </p:sp>
      <p:sp>
        <p:nvSpPr>
          <p:cNvPr id="12" name="椭圆 11"/>
          <p:cNvSpPr/>
          <p:nvPr/>
        </p:nvSpPr>
        <p:spPr>
          <a:xfrm>
            <a:off x="7118958" y="1519824"/>
            <a:ext cx="638827" cy="638827"/>
          </a:xfrm>
          <a:prstGeom prst="ellipse">
            <a:avLst/>
          </a:prstGeom>
          <a:solidFill>
            <a:schemeClr val="bg1"/>
          </a:solidFill>
          <a:ln w="28575">
            <a:solidFill>
              <a:srgbClr val="5B89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Medium" panose="020B0600000000000000" pitchFamily="34" charset="-122"/>
                <a:ea typeface="思源黑体 CN Medium" panose="020B0600000000000000" pitchFamily="34" charset="-122"/>
              </a:rPr>
              <a:t>03</a:t>
            </a:r>
            <a:endParaRPr lang="en-US" altLang="zh-CN" dirty="0">
              <a:solidFill>
                <a:schemeClr val="tx1"/>
              </a:solidFill>
              <a:latin typeface="思源黑体 CN Medium" panose="020B0600000000000000" pitchFamily="34" charset="-122"/>
              <a:ea typeface="思源黑体 CN Medium" panose="020B0600000000000000" pitchFamily="34" charset="-122"/>
            </a:endParaRPr>
          </a:p>
        </p:txBody>
      </p:sp>
      <p:sp>
        <p:nvSpPr>
          <p:cNvPr id="13" name="椭圆 12"/>
          <p:cNvSpPr/>
          <p:nvPr/>
        </p:nvSpPr>
        <p:spPr>
          <a:xfrm>
            <a:off x="9764036" y="4240059"/>
            <a:ext cx="638827" cy="638827"/>
          </a:xfrm>
          <a:prstGeom prst="ellipse">
            <a:avLst/>
          </a:prstGeom>
          <a:solidFill>
            <a:schemeClr val="bg1"/>
          </a:solidFill>
          <a:ln w="28575">
            <a:solidFill>
              <a:srgbClr val="5B89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Medium" panose="020B0600000000000000" pitchFamily="34" charset="-122"/>
                <a:ea typeface="思源黑体 CN Medium" panose="020B0600000000000000" pitchFamily="34" charset="-122"/>
              </a:rPr>
              <a:t>04</a:t>
            </a:r>
            <a:endParaRPr lang="en-US" altLang="zh-CN" dirty="0">
              <a:solidFill>
                <a:schemeClr val="tx1"/>
              </a:solidFill>
              <a:latin typeface="思源黑体 CN Medium" panose="020B0600000000000000" pitchFamily="34" charset="-122"/>
              <a:ea typeface="思源黑体 CN Medium" panose="020B0600000000000000" pitchFamily="34" charset="-122"/>
            </a:endParaRPr>
          </a:p>
        </p:txBody>
      </p:sp>
      <p:sp>
        <p:nvSpPr>
          <p:cNvPr id="15" name="文本框"/>
          <p:cNvSpPr txBox="1"/>
          <p:nvPr/>
        </p:nvSpPr>
        <p:spPr>
          <a:xfrm>
            <a:off x="6745034" y="2317344"/>
            <a:ext cx="11430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en-US" altLang="zh-CN" sz="1800" dirty="0">
                <a:solidFill>
                  <a:schemeClr val="tx1"/>
                </a:solidFill>
                <a:latin typeface="思源黑体 CN Medium" panose="020B0600000000000000" pitchFamily="34" charset="-122"/>
                <a:ea typeface="思源黑体 CN Medium" panose="020B0600000000000000" pitchFamily="34" charset="-122"/>
                <a:cs typeface="+mn-ea"/>
                <a:sym typeface="+mn-lt"/>
              </a:rPr>
              <a:t>  </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特殊</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注明</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16" name="文本框"/>
          <p:cNvSpPr txBox="1"/>
          <p:nvPr/>
        </p:nvSpPr>
        <p:spPr>
          <a:xfrm>
            <a:off x="6532091" y="2794193"/>
            <a:ext cx="1839470" cy="138493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ctr"/>
            <a:r>
              <a:rPr lang="zh-CN" altLang="en-US" sz="1200" dirty="0">
                <a:latin typeface="思源黑体 CN Normal" panose="020B0400000000000000" pitchFamily="34" charset="-122"/>
                <a:ea typeface="思源黑体 CN Normal" panose="020B0400000000000000" pitchFamily="34" charset="-122"/>
                <a:cs typeface="+mn-ea"/>
                <a:sym typeface="+mn-lt"/>
              </a:rPr>
              <a:t>本</a:t>
            </a:r>
            <a:r>
              <a:rPr lang="en-US" altLang="zh-CN" sz="1200" dirty="0">
                <a:latin typeface="思源黑体 CN Normal" panose="020B0400000000000000" pitchFamily="34" charset="-122"/>
                <a:ea typeface="思源黑体 CN Normal" panose="020B0400000000000000" pitchFamily="34" charset="-122"/>
                <a:cs typeface="+mn-ea"/>
                <a:sym typeface="+mn-lt"/>
              </a:rPr>
              <a:t>ppt</a:t>
            </a:r>
            <a:r>
              <a:rPr lang="zh-CN" altLang="en-US" sz="1200" dirty="0">
                <a:latin typeface="思源黑体 CN Normal" panose="020B0400000000000000" pitchFamily="34" charset="-122"/>
                <a:ea typeface="思源黑体 CN Normal" panose="020B0400000000000000" pitchFamily="34" charset="-122"/>
                <a:cs typeface="+mn-ea"/>
                <a:sym typeface="+mn-lt"/>
              </a:rPr>
              <a:t>所引用的部分图片及文字内容来自于百度百科和天津圣岱日晷科技网站（http://sdrigui.cn/）</a:t>
            </a:r>
            <a:r>
              <a:rPr lang="en-US" altLang="zh-CN" sz="1200" dirty="0">
                <a:latin typeface="思源黑体 CN Normal" panose="020B0400000000000000" pitchFamily="34" charset="-122"/>
                <a:ea typeface="思源黑体 CN Normal" panose="020B0400000000000000" pitchFamily="34" charset="-122"/>
                <a:cs typeface="+mn-ea"/>
                <a:sym typeface="+mn-lt"/>
              </a:rPr>
              <a:t> </a:t>
            </a:r>
            <a:r>
              <a:rPr lang="zh-CN" altLang="en-US" sz="1200" dirty="0">
                <a:latin typeface="思源黑体 CN Normal" panose="020B0400000000000000" pitchFamily="34" charset="-122"/>
                <a:ea typeface="思源黑体 CN Normal" panose="020B0400000000000000" pitchFamily="34" charset="-122"/>
                <a:cs typeface="+mn-ea"/>
                <a:sym typeface="+mn-lt"/>
              </a:rPr>
              <a:t>如有侵权，本</a:t>
            </a:r>
            <a:r>
              <a:rPr lang="en-US" altLang="zh-CN" sz="1200" dirty="0">
                <a:latin typeface="思源黑体 CN Normal" panose="020B0400000000000000" pitchFamily="34" charset="-122"/>
                <a:ea typeface="思源黑体 CN Normal" panose="020B0400000000000000" pitchFamily="34" charset="-122"/>
                <a:cs typeface="+mn-ea"/>
                <a:sym typeface="+mn-lt"/>
              </a:rPr>
              <a:t>ppt</a:t>
            </a:r>
            <a:r>
              <a:rPr lang="zh-CN" altLang="en-US" sz="1200" dirty="0">
                <a:latin typeface="思源黑体 CN Normal" panose="020B0400000000000000" pitchFamily="34" charset="-122"/>
                <a:ea typeface="思源黑体 CN Normal" panose="020B0400000000000000" pitchFamily="34" charset="-122"/>
                <a:cs typeface="+mn-ea"/>
                <a:sym typeface="+mn-lt"/>
              </a:rPr>
              <a:t>将做出删除</a:t>
            </a:r>
            <a:r>
              <a:rPr lang="zh-CN" altLang="en-US" sz="1200" dirty="0">
                <a:latin typeface="思源黑体 CN Normal" panose="020B0400000000000000" pitchFamily="34" charset="-122"/>
                <a:ea typeface="思源黑体 CN Normal" panose="020B0400000000000000" pitchFamily="34" charset="-122"/>
                <a:cs typeface="+mn-ea"/>
                <a:sym typeface="+mn-lt"/>
              </a:rPr>
              <a:t>处理。</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17" name="文本框"/>
          <p:cNvSpPr txBox="1"/>
          <p:nvPr/>
        </p:nvSpPr>
        <p:spPr>
          <a:xfrm>
            <a:off x="9314957" y="2670161"/>
            <a:ext cx="11430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en-US" altLang="zh-CN" sz="1800" dirty="0">
                <a:solidFill>
                  <a:schemeClr val="tx1"/>
                </a:solidFill>
                <a:latin typeface="思源黑体 CN Medium" panose="020B0600000000000000" pitchFamily="34" charset="-122"/>
                <a:ea typeface="思源黑体 CN Medium" panose="020B0600000000000000" pitchFamily="34" charset="-122"/>
                <a:cs typeface="+mn-ea"/>
                <a:sym typeface="+mn-lt"/>
              </a:rPr>
              <a:t>  </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致辞</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感谢</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18" name="文本框"/>
          <p:cNvSpPr txBox="1"/>
          <p:nvPr/>
        </p:nvSpPr>
        <p:spPr>
          <a:xfrm>
            <a:off x="9102014" y="3147010"/>
            <a:ext cx="1839470" cy="923290"/>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ctr"/>
            <a:r>
              <a:rPr lang="zh-CN" altLang="en-US" sz="1200" dirty="0">
                <a:latin typeface="思源黑体 CN Normal" panose="020B0400000000000000" pitchFamily="34" charset="-122"/>
                <a:ea typeface="思源黑体 CN Normal" panose="020B0400000000000000" pitchFamily="34" charset="-122"/>
                <a:cs typeface="+mn-ea"/>
                <a:sym typeface="+mn-lt"/>
              </a:rPr>
              <a:t>感谢各位同学，各位老师的观看！我们希望通过我们的</a:t>
            </a:r>
            <a:r>
              <a:rPr lang="en-US" altLang="zh-CN" sz="1200" dirty="0">
                <a:latin typeface="思源黑体 CN Normal" panose="020B0400000000000000" pitchFamily="34" charset="-122"/>
                <a:ea typeface="思源黑体 CN Normal" panose="020B0400000000000000" pitchFamily="34" charset="-122"/>
                <a:cs typeface="+mn-ea"/>
                <a:sym typeface="+mn-lt"/>
              </a:rPr>
              <a:t>ppt</a:t>
            </a:r>
            <a:r>
              <a:rPr lang="zh-CN" altLang="en-US" sz="1200" dirty="0">
                <a:latin typeface="思源黑体 CN Normal" panose="020B0400000000000000" pitchFamily="34" charset="-122"/>
                <a:ea typeface="思源黑体 CN Normal" panose="020B0400000000000000" pitchFamily="34" charset="-122"/>
                <a:cs typeface="+mn-ea"/>
                <a:sym typeface="+mn-lt"/>
              </a:rPr>
              <a:t>，能够有更多人喜欢上</a:t>
            </a:r>
            <a:r>
              <a:rPr lang="en-US" altLang="zh-CN" sz="1200" dirty="0">
                <a:latin typeface="思源黑体 CN Normal" panose="020B0400000000000000" pitchFamily="34" charset="-122"/>
                <a:ea typeface="思源黑体 CN Normal" panose="020B0400000000000000" pitchFamily="34" charset="-122"/>
                <a:cs typeface="+mn-ea"/>
                <a:sym typeface="+mn-lt"/>
              </a:rPr>
              <a:t>C++</a:t>
            </a:r>
            <a:r>
              <a:rPr lang="zh-CN" altLang="en-US" sz="1200" dirty="0">
                <a:latin typeface="思源黑体 CN Normal" panose="020B0400000000000000" pitchFamily="34" charset="-122"/>
                <a:ea typeface="思源黑体 CN Normal" panose="020B0400000000000000" pitchFamily="34" charset="-122"/>
                <a:cs typeface="+mn-ea"/>
                <a:sym typeface="+mn-lt"/>
              </a:rPr>
              <a:t>，喜欢上中华</a:t>
            </a:r>
            <a:r>
              <a:rPr lang="zh-CN" altLang="en-US" sz="1200" dirty="0">
                <a:latin typeface="思源黑体 CN Normal" panose="020B0400000000000000" pitchFamily="34" charset="-122"/>
                <a:ea typeface="思源黑体 CN Normal" panose="020B0400000000000000" pitchFamily="34" charset="-122"/>
                <a:cs typeface="+mn-ea"/>
                <a:sym typeface="+mn-lt"/>
              </a:rPr>
              <a:t>文化！</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B89AB"/>
        </a:solidFill>
        <a:effectLst/>
      </p:bgPr>
    </p:bg>
    <p:spTree>
      <p:nvGrpSpPr>
        <p:cNvPr id="1" name=""/>
        <p:cNvGrpSpPr/>
        <p:nvPr/>
      </p:nvGrpSpPr>
      <p:grpSpPr>
        <a:xfrm>
          <a:off x="0" y="0"/>
          <a:ext cx="0" cy="0"/>
          <a:chOff x="0" y="0"/>
          <a:chExt cx="0" cy="0"/>
        </a:xfrm>
      </p:grpSpPr>
      <p:sp>
        <p:nvSpPr>
          <p:cNvPr id="10" name="椭圆 9"/>
          <p:cNvSpPr/>
          <p:nvPr/>
        </p:nvSpPr>
        <p:spPr>
          <a:xfrm>
            <a:off x="2759241" y="-600581"/>
            <a:ext cx="857255" cy="857255"/>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0938711" y="5839327"/>
            <a:ext cx="1748586" cy="1748586"/>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03583" y="3789946"/>
            <a:ext cx="1207166" cy="1207166"/>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4379" y="6382749"/>
            <a:ext cx="675773" cy="675773"/>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717755" y="1048750"/>
            <a:ext cx="948489" cy="948489"/>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flipV="1">
            <a:off x="10763250" y="1106902"/>
            <a:ext cx="418097" cy="418097"/>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flipV="1">
            <a:off x="10668000" y="4653209"/>
            <a:ext cx="681789" cy="681789"/>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70547" y="4204029"/>
            <a:ext cx="216569" cy="216569"/>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58251" y="802105"/>
            <a:ext cx="441159" cy="441159"/>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689431" y="394029"/>
            <a:ext cx="216569" cy="216569"/>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65734" y="2186568"/>
            <a:ext cx="6260531" cy="1569660"/>
          </a:xfrm>
          <a:prstGeom prst="rect">
            <a:avLst/>
          </a:prstGeom>
          <a:noFill/>
        </p:spPr>
        <p:txBody>
          <a:bodyPr wrap="square">
            <a:spAutoFit/>
          </a:bodyPr>
          <a:lstStyle/>
          <a:p>
            <a:pPr algn="dist">
              <a:spcBef>
                <a:spcPct val="0"/>
              </a:spcBef>
            </a:pPr>
            <a:r>
              <a:rPr lang="en-US" altLang="zh-CN" sz="9600" dirty="0">
                <a:solidFill>
                  <a:prstClr val="white"/>
                </a:solidFill>
                <a:latin typeface="思源黑体 CN Heavy" panose="020B0A00000000000000" pitchFamily="34" charset="-122"/>
                <a:ea typeface="思源黑体 CN Heavy" panose="020B0A00000000000000" pitchFamily="34" charset="-122"/>
              </a:rPr>
              <a:t>THANKS</a:t>
            </a:r>
            <a:endParaRPr lang="zh-CN" altLang="en-US" sz="9600" dirty="0">
              <a:solidFill>
                <a:prstClr val="white"/>
              </a:solidFill>
              <a:latin typeface="思源黑体 CN Heavy" panose="020B0A00000000000000" pitchFamily="34" charset="-122"/>
              <a:ea typeface="思源黑体 CN Heavy" panose="020B0A00000000000000" pitchFamily="34" charset="-122"/>
            </a:endParaRPr>
          </a:p>
        </p:txBody>
      </p:sp>
      <p:sp>
        <p:nvSpPr>
          <p:cNvPr id="15" name="流程图: 终止 4"/>
          <p:cNvSpPr/>
          <p:nvPr/>
        </p:nvSpPr>
        <p:spPr>
          <a:xfrm>
            <a:off x="4694555" y="4091305"/>
            <a:ext cx="2018030" cy="21526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p:cNvSpPr>
            <a:spLocks noChangeArrowheads="1"/>
          </p:cNvSpPr>
          <p:nvPr/>
        </p:nvSpPr>
        <p:spPr bwMode="auto">
          <a:xfrm>
            <a:off x="4944745" y="4091305"/>
            <a:ext cx="1518285"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400" i="0" u="none" strike="noStrike" kern="1200" cap="none" spc="0" normalizeH="0" baseline="0" noProof="0" dirty="0">
                <a:ln>
                  <a:noFill/>
                </a:ln>
                <a:solidFill>
                  <a:srgbClr val="5B89AB"/>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Source Han Serif SC" panose="02020400000000000000" pitchFamily="18" charset="-122"/>
              </a:rPr>
              <a:t>汪俊宇</a:t>
            </a:r>
            <a:r>
              <a:rPr kumimoji="0" lang="en-US" altLang="zh-CN" sz="1400" i="0" u="none" strike="noStrike" kern="1200" cap="none" spc="0" normalizeH="0" baseline="0" noProof="0" dirty="0">
                <a:ln>
                  <a:noFill/>
                </a:ln>
                <a:solidFill>
                  <a:srgbClr val="5B89AB"/>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Source Han Serif SC" panose="02020400000000000000" pitchFamily="18" charset="-122"/>
              </a:rPr>
              <a:t> </a:t>
            </a:r>
            <a:r>
              <a:rPr kumimoji="0" lang="zh-CN" altLang="en-US" sz="1400" i="0" u="none" strike="noStrike" kern="1200" cap="none" spc="0" normalizeH="0" baseline="0" noProof="0" dirty="0">
                <a:ln>
                  <a:noFill/>
                </a:ln>
                <a:solidFill>
                  <a:srgbClr val="5B89AB"/>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Source Han Serif SC" panose="02020400000000000000" pitchFamily="18" charset="-122"/>
              </a:rPr>
              <a:t>周奕辰</a:t>
            </a:r>
            <a:endParaRPr kumimoji="0" lang="zh-CN" altLang="en-US" sz="1400" i="0" u="none" strike="noStrike" kern="1200" cap="none" spc="0" normalizeH="0" baseline="0" noProof="0" dirty="0">
              <a:ln>
                <a:noFill/>
              </a:ln>
              <a:solidFill>
                <a:srgbClr val="5B89AB"/>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Source Han Serif SC" panose="02020400000000000000" pitchFamily="18" charset="-122"/>
            </a:endParaRPr>
          </a:p>
        </p:txBody>
      </p:sp>
      <p:sp>
        <p:nvSpPr>
          <p:cNvPr id="17" name="椭圆 16"/>
          <p:cNvSpPr/>
          <p:nvPr/>
        </p:nvSpPr>
        <p:spPr>
          <a:xfrm>
            <a:off x="2145184" y="5283200"/>
            <a:ext cx="362731" cy="362731"/>
          </a:xfrm>
          <a:prstGeom prst="ellipse">
            <a:avLst/>
          </a:prstGeom>
          <a:solidFill>
            <a:srgbClr val="CBE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流程图: 终止 15"/>
          <p:cNvSpPr/>
          <p:nvPr/>
        </p:nvSpPr>
        <p:spPr>
          <a:xfrm>
            <a:off x="-4258849" y="1777130"/>
            <a:ext cx="10196186" cy="3303740"/>
          </a:xfrm>
          <a:prstGeom prst="flowChartTerminator">
            <a:avLst/>
          </a:prstGeom>
          <a:solidFill>
            <a:srgbClr val="5B8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356395" y="1732953"/>
            <a:ext cx="666352" cy="666352"/>
          </a:xfrm>
          <a:prstGeom prst="ellipse">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entury Gothic" panose="020B0502020202020204" pitchFamily="34" charset="0"/>
              <a:ea typeface="思源黑体"/>
              <a:cs typeface="+mn-cs"/>
              <a:sym typeface="思源黑体" panose="020B0400000000000000" pitchFamily="34" charset="-122"/>
            </a:endParaRPr>
          </a:p>
        </p:txBody>
      </p:sp>
      <p:sp>
        <p:nvSpPr>
          <p:cNvPr id="4" name="椭圆 3"/>
          <p:cNvSpPr/>
          <p:nvPr/>
        </p:nvSpPr>
        <p:spPr>
          <a:xfrm>
            <a:off x="7358679" y="2701701"/>
            <a:ext cx="666352" cy="666352"/>
          </a:xfrm>
          <a:prstGeom prst="ellipse">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entury Gothic" panose="020B0502020202020204" pitchFamily="34" charset="0"/>
              <a:ea typeface="思源黑体"/>
              <a:cs typeface="+mn-cs"/>
              <a:sym typeface="思源黑体" panose="020B0400000000000000" pitchFamily="34" charset="-122"/>
            </a:endParaRPr>
          </a:p>
        </p:txBody>
      </p:sp>
      <p:sp>
        <p:nvSpPr>
          <p:cNvPr id="5" name="文本框 4"/>
          <p:cNvSpPr txBox="1"/>
          <p:nvPr/>
        </p:nvSpPr>
        <p:spPr>
          <a:xfrm>
            <a:off x="8455237" y="1746756"/>
            <a:ext cx="3203361" cy="460375"/>
          </a:xfrm>
          <a:prstGeom prst="rect">
            <a:avLst/>
          </a:prstGeom>
          <a:noFill/>
        </p:spPr>
        <p:txBody>
          <a:bodyPr wrap="square" rtlCol="0">
            <a:spAutoFit/>
          </a:bodyPr>
          <a:lstStyle/>
          <a:p>
            <a:pPr lvl="0" defTabSz="457200">
              <a:defRPr/>
            </a:pPr>
            <a:r>
              <a:rPr lang="zh-CN" altLang="en-US" sz="2400" kern="0" dirty="0">
                <a:solidFill>
                  <a:srgbClr val="7F7F7F">
                    <a:lumMod val="75000"/>
                    <a:lumOff val="25000"/>
                  </a:srgbClr>
                </a:solidFill>
                <a:ea typeface="思源黑体" panose="020B0400000000000000" pitchFamily="34" charset="-122"/>
                <a:sym typeface="思源黑体" panose="020B0400000000000000" pitchFamily="34" charset="-122"/>
              </a:rPr>
              <a:t>传统日晷</a:t>
            </a:r>
            <a:r>
              <a:rPr lang="zh-CN" altLang="en-US" sz="2400" kern="0" dirty="0">
                <a:solidFill>
                  <a:srgbClr val="7F7F7F">
                    <a:lumMod val="75000"/>
                    <a:lumOff val="25000"/>
                  </a:srgbClr>
                </a:solidFill>
                <a:ea typeface="思源黑体" panose="020B0400000000000000" pitchFamily="34" charset="-122"/>
                <a:sym typeface="思源黑体" panose="020B0400000000000000" pitchFamily="34" charset="-122"/>
              </a:rPr>
              <a:t>工作原理</a:t>
            </a:r>
            <a:endParaRPr lang="zh-CN" altLang="en-US" sz="2400" kern="0" dirty="0">
              <a:solidFill>
                <a:srgbClr val="7F7F7F">
                  <a:lumMod val="75000"/>
                  <a:lumOff val="25000"/>
                </a:srgbClr>
              </a:solidFill>
              <a:ea typeface="思源黑体" panose="020B0400000000000000" pitchFamily="34" charset="-122"/>
              <a:sym typeface="思源黑体" panose="020B0400000000000000" pitchFamily="34" charset="-122"/>
            </a:endParaRPr>
          </a:p>
        </p:txBody>
      </p:sp>
      <p:sp>
        <p:nvSpPr>
          <p:cNvPr id="6" name="文本框 5"/>
          <p:cNvSpPr txBox="1"/>
          <p:nvPr/>
        </p:nvSpPr>
        <p:spPr>
          <a:xfrm>
            <a:off x="7383648" y="1790206"/>
            <a:ext cx="636713" cy="584775"/>
          </a:xfrm>
          <a:prstGeom prst="rect">
            <a:avLst/>
          </a:prstGeom>
          <a:noFill/>
          <a:effectLst/>
        </p:spPr>
        <p:txBody>
          <a:bodyPr wrap="none" rtlCol="0">
            <a:spAutoFit/>
          </a:bodyPr>
          <a:lstStyle/>
          <a:p>
            <a:pPr defTabSz="457200"/>
            <a:r>
              <a:rPr lang="en-US" altLang="zh-CN" sz="32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rPr>
              <a:t>01</a:t>
            </a:r>
            <a:endParaRPr lang="zh-CN" altLang="en-US" sz="32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7" name="文本框 6"/>
          <p:cNvSpPr txBox="1"/>
          <p:nvPr/>
        </p:nvSpPr>
        <p:spPr>
          <a:xfrm>
            <a:off x="7364088" y="2729499"/>
            <a:ext cx="636713" cy="584775"/>
          </a:xfrm>
          <a:prstGeom prst="rect">
            <a:avLst/>
          </a:prstGeom>
          <a:noFill/>
          <a:effectLst/>
        </p:spPr>
        <p:txBody>
          <a:bodyPr wrap="none" rtlCol="0">
            <a:spAutoFit/>
          </a:bodyPr>
          <a:lstStyle/>
          <a:p>
            <a:pPr defTabSz="457200"/>
            <a:r>
              <a:rPr lang="en-US" altLang="zh-CN" sz="32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rPr>
              <a:t>02</a:t>
            </a:r>
            <a:endParaRPr lang="zh-CN" altLang="en-US" sz="32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9" name="文本框 8"/>
          <p:cNvSpPr txBox="1"/>
          <p:nvPr/>
        </p:nvSpPr>
        <p:spPr>
          <a:xfrm>
            <a:off x="914400" y="2537138"/>
            <a:ext cx="6096000" cy="1323439"/>
          </a:xfrm>
          <a:prstGeom prst="rect">
            <a:avLst/>
          </a:prstGeom>
          <a:noFill/>
        </p:spPr>
        <p:txBody>
          <a:bodyPr wrap="square" rtlCol="0">
            <a:spAutoFit/>
          </a:bodyPr>
          <a:lstStyle/>
          <a:p>
            <a:pPr algn="ctr" defTabSz="457200"/>
            <a:r>
              <a:rPr lang="zh-CN" altLang="en-US" sz="80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rPr>
              <a:t>目录</a:t>
            </a:r>
            <a:endParaRPr lang="zh-CN" altLang="en-US" sz="80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0" name="文本框 9"/>
          <p:cNvSpPr txBox="1"/>
          <p:nvPr/>
        </p:nvSpPr>
        <p:spPr>
          <a:xfrm>
            <a:off x="914400" y="3722651"/>
            <a:ext cx="6096000" cy="584775"/>
          </a:xfrm>
          <a:prstGeom prst="rect">
            <a:avLst/>
          </a:prstGeom>
          <a:noFill/>
        </p:spPr>
        <p:txBody>
          <a:bodyPr wrap="square" rtlCol="0">
            <a:spAutoFit/>
          </a:bodyPr>
          <a:lstStyle/>
          <a:p>
            <a:pPr algn="ctr" defTabSz="457200"/>
            <a:r>
              <a:rPr lang="en-US" altLang="zh-CN" sz="32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rPr>
              <a:t>CONTENTS</a:t>
            </a:r>
            <a:endParaRPr lang="zh-CN" altLang="en-US" sz="32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endParaRPr>
          </a:p>
        </p:txBody>
      </p:sp>
      <p:cxnSp>
        <p:nvCxnSpPr>
          <p:cNvPr id="11" name="直接连接符 10"/>
          <p:cNvCxnSpPr/>
          <p:nvPr/>
        </p:nvCxnSpPr>
        <p:spPr>
          <a:xfrm flipV="1">
            <a:off x="6947403" y="1798030"/>
            <a:ext cx="0" cy="3489732"/>
          </a:xfrm>
          <a:prstGeom prst="line">
            <a:avLst/>
          </a:prstGeom>
          <a:noFill/>
          <a:ln w="3175" cap="flat" cmpd="sng" algn="ctr">
            <a:solidFill>
              <a:srgbClr val="5B89AB"/>
            </a:solidFill>
            <a:prstDash val="solid"/>
            <a:miter lim="800000"/>
            <a:headEnd type="oval" w="med" len="med"/>
            <a:tailEnd type="oval" w="med" len="med"/>
          </a:ln>
          <a:effectLst/>
        </p:spPr>
      </p:cxnSp>
      <p:sp>
        <p:nvSpPr>
          <p:cNvPr id="12" name="椭圆 11"/>
          <p:cNvSpPr/>
          <p:nvPr/>
        </p:nvSpPr>
        <p:spPr>
          <a:xfrm>
            <a:off x="7356395" y="3711645"/>
            <a:ext cx="666352" cy="666352"/>
          </a:xfrm>
          <a:prstGeom prst="ellipse">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entury Gothic" panose="020B0502020202020204" pitchFamily="34" charset="0"/>
              <a:ea typeface="思源黑体"/>
              <a:cs typeface="+mn-cs"/>
              <a:sym typeface="思源黑体" panose="020B0400000000000000" pitchFamily="34" charset="-122"/>
            </a:endParaRPr>
          </a:p>
        </p:txBody>
      </p:sp>
      <p:sp>
        <p:nvSpPr>
          <p:cNvPr id="13" name="椭圆 12"/>
          <p:cNvSpPr/>
          <p:nvPr/>
        </p:nvSpPr>
        <p:spPr>
          <a:xfrm>
            <a:off x="7358679" y="4680393"/>
            <a:ext cx="666352" cy="666352"/>
          </a:xfrm>
          <a:prstGeom prst="ellipse">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entury Gothic" panose="020B0502020202020204" pitchFamily="34" charset="0"/>
              <a:ea typeface="思源黑体"/>
              <a:cs typeface="+mn-cs"/>
              <a:sym typeface="思源黑体" panose="020B0400000000000000" pitchFamily="34" charset="-122"/>
            </a:endParaRPr>
          </a:p>
        </p:txBody>
      </p:sp>
      <p:sp>
        <p:nvSpPr>
          <p:cNvPr id="14" name="文本框 13"/>
          <p:cNvSpPr txBox="1"/>
          <p:nvPr/>
        </p:nvSpPr>
        <p:spPr>
          <a:xfrm>
            <a:off x="7351563" y="3738792"/>
            <a:ext cx="636713" cy="584775"/>
          </a:xfrm>
          <a:prstGeom prst="rect">
            <a:avLst/>
          </a:prstGeom>
          <a:noFill/>
          <a:effectLst/>
        </p:spPr>
        <p:txBody>
          <a:bodyPr wrap="none" rtlCol="0">
            <a:spAutoFit/>
          </a:bodyPr>
          <a:lstStyle/>
          <a:p>
            <a:pPr defTabSz="457200"/>
            <a:r>
              <a:rPr lang="en-US" altLang="zh-CN" sz="32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rPr>
              <a:t>03</a:t>
            </a:r>
            <a:endParaRPr lang="zh-CN" altLang="en-US" sz="32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5" name="文本框 14"/>
          <p:cNvSpPr txBox="1"/>
          <p:nvPr/>
        </p:nvSpPr>
        <p:spPr>
          <a:xfrm>
            <a:off x="7351562" y="4708191"/>
            <a:ext cx="636713" cy="584775"/>
          </a:xfrm>
          <a:prstGeom prst="rect">
            <a:avLst/>
          </a:prstGeom>
          <a:noFill/>
          <a:effectLst/>
        </p:spPr>
        <p:txBody>
          <a:bodyPr wrap="none" rtlCol="0">
            <a:spAutoFit/>
          </a:bodyPr>
          <a:lstStyle/>
          <a:p>
            <a:pPr defTabSz="457200"/>
            <a:r>
              <a:rPr lang="en-US" altLang="zh-CN" sz="32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rPr>
              <a:t>04</a:t>
            </a:r>
            <a:endParaRPr lang="zh-CN" altLang="en-US" sz="3200" dirty="0">
              <a:solidFill>
                <a:prstClr val="white"/>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9" name="文本框 18"/>
          <p:cNvSpPr txBox="1"/>
          <p:nvPr/>
        </p:nvSpPr>
        <p:spPr>
          <a:xfrm>
            <a:off x="8455237" y="2743874"/>
            <a:ext cx="3203361" cy="829945"/>
          </a:xfrm>
          <a:prstGeom prst="rect">
            <a:avLst/>
          </a:prstGeom>
          <a:noFill/>
        </p:spPr>
        <p:txBody>
          <a:bodyPr wrap="square" rtlCol="0">
            <a:spAutoFit/>
          </a:bodyPr>
          <a:lstStyle>
            <a:defPPr>
              <a:defRPr lang="en-US"/>
            </a:defPPr>
            <a:lvl1pPr>
              <a:defRPr sz="2400">
                <a:solidFill>
                  <a:schemeClr val="tx1">
                    <a:lumMod val="75000"/>
                    <a:lumOff val="25000"/>
                  </a:schemeClr>
                </a:solidFill>
                <a:latin typeface="思源黑体" panose="020B0400000000000000" pitchFamily="34" charset="-122"/>
                <a:ea typeface="思源黑体" panose="020B0400000000000000" pitchFamily="34" charset="-122"/>
              </a:defRPr>
            </a:lvl1pPr>
          </a:lstStyle>
          <a:p>
            <a:pPr defTabSz="457200"/>
            <a:r>
              <a:rPr lang="zh-CN" altLang="en-US" dirty="0">
                <a:solidFill>
                  <a:srgbClr val="7F7F7F">
                    <a:lumMod val="75000"/>
                    <a:lumOff val="25000"/>
                  </a:srgbClr>
                </a:solidFill>
                <a:sym typeface="思源黑体" panose="020B0400000000000000" pitchFamily="34" charset="-122"/>
              </a:rPr>
              <a:t>传统日晷的不足与</a:t>
            </a:r>
            <a:r>
              <a:rPr lang="zh-CN" altLang="en-US" dirty="0">
                <a:solidFill>
                  <a:srgbClr val="7F7F7F">
                    <a:lumMod val="75000"/>
                    <a:lumOff val="25000"/>
                  </a:srgbClr>
                </a:solidFill>
                <a:sym typeface="思源黑体" panose="020B0400000000000000" pitchFamily="34" charset="-122"/>
              </a:rPr>
              <a:t>改进</a:t>
            </a:r>
            <a:endParaRPr lang="zh-CN" altLang="en-US" dirty="0">
              <a:solidFill>
                <a:srgbClr val="7F7F7F">
                  <a:lumMod val="75000"/>
                  <a:lumOff val="25000"/>
                </a:srgbClr>
              </a:solidFill>
              <a:sym typeface="思源黑体" panose="020B0400000000000000" pitchFamily="34" charset="-122"/>
            </a:endParaRPr>
          </a:p>
        </p:txBody>
      </p:sp>
      <p:sp>
        <p:nvSpPr>
          <p:cNvPr id="20" name="文本框 19"/>
          <p:cNvSpPr txBox="1"/>
          <p:nvPr/>
        </p:nvSpPr>
        <p:spPr>
          <a:xfrm>
            <a:off x="8455237" y="3813988"/>
            <a:ext cx="3203361" cy="829945"/>
          </a:xfrm>
          <a:prstGeom prst="rect">
            <a:avLst/>
          </a:prstGeom>
          <a:noFill/>
        </p:spPr>
        <p:txBody>
          <a:bodyPr wrap="square" rtlCol="0">
            <a:spAutoFit/>
          </a:bodyPr>
          <a:lstStyle/>
          <a:p>
            <a:pPr defTabSz="457200"/>
            <a:r>
              <a:rPr lang="zh-CN" altLang="en-US" sz="2400" dirty="0">
                <a:solidFill>
                  <a:srgbClr val="7F7F7F">
                    <a:lumMod val="75000"/>
                    <a:lumOff val="25000"/>
                  </a:srgbClr>
                </a:solidFill>
                <a:latin typeface="思源黑体" panose="020B0400000000000000" pitchFamily="34" charset="-122"/>
                <a:ea typeface="思源黑体" panose="020B0400000000000000" pitchFamily="34" charset="-122"/>
                <a:sym typeface="思源黑体" panose="020B0400000000000000" pitchFamily="34" charset="-122"/>
              </a:rPr>
              <a:t>电子日晷的介绍与</a:t>
            </a:r>
            <a:r>
              <a:rPr lang="zh-CN" altLang="en-US" sz="2400" dirty="0">
                <a:solidFill>
                  <a:srgbClr val="7F7F7F">
                    <a:lumMod val="75000"/>
                    <a:lumOff val="25000"/>
                  </a:srgbClr>
                </a:solidFill>
                <a:latin typeface="思源黑体" panose="020B0400000000000000" pitchFamily="34" charset="-122"/>
                <a:ea typeface="思源黑体" panose="020B0400000000000000" pitchFamily="34" charset="-122"/>
                <a:sym typeface="思源黑体" panose="020B0400000000000000" pitchFamily="34" charset="-122"/>
              </a:rPr>
              <a:t>实现</a:t>
            </a:r>
            <a:endParaRPr lang="zh-CN" altLang="en-US" sz="2400" dirty="0">
              <a:solidFill>
                <a:srgbClr val="7F7F7F">
                  <a:lumMod val="75000"/>
                  <a:lumOff val="25000"/>
                </a:srgbClr>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21" name="文本框 20"/>
          <p:cNvSpPr txBox="1"/>
          <p:nvPr/>
        </p:nvSpPr>
        <p:spPr>
          <a:xfrm>
            <a:off x="8455237" y="4827269"/>
            <a:ext cx="3203361" cy="460375"/>
          </a:xfrm>
          <a:prstGeom prst="rect">
            <a:avLst/>
          </a:prstGeom>
          <a:noFill/>
        </p:spPr>
        <p:txBody>
          <a:bodyPr wrap="square" rtlCol="0">
            <a:spAutoFit/>
          </a:bodyPr>
          <a:lstStyle/>
          <a:p>
            <a:pPr defTabSz="457200"/>
            <a:r>
              <a:rPr lang="zh-CN" altLang="en-US" sz="2400" dirty="0">
                <a:solidFill>
                  <a:srgbClr val="7F7F7F">
                    <a:lumMod val="75000"/>
                    <a:lumOff val="25000"/>
                  </a:srgbClr>
                </a:solidFill>
                <a:latin typeface="思源黑体" panose="020B0400000000000000" pitchFamily="34" charset="-122"/>
                <a:ea typeface="思源黑体" panose="020B0400000000000000" pitchFamily="34" charset="-122"/>
                <a:sym typeface="思源黑体" panose="020B0400000000000000" pitchFamily="34" charset="-122"/>
              </a:rPr>
              <a:t>总结</a:t>
            </a:r>
            <a:endParaRPr lang="zh-CN" altLang="en-US" sz="2400" dirty="0">
              <a:solidFill>
                <a:srgbClr val="7F7F7F">
                  <a:lumMod val="75000"/>
                  <a:lumOff val="25000"/>
                </a:srgbClr>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7" name="椭圆 16"/>
          <p:cNvSpPr/>
          <p:nvPr/>
        </p:nvSpPr>
        <p:spPr>
          <a:xfrm>
            <a:off x="2066792" y="1226506"/>
            <a:ext cx="4404987" cy="4404987"/>
          </a:xfrm>
          <a:prstGeom prst="ellipse">
            <a:avLst/>
          </a:prstGeom>
          <a:noFill/>
          <a:ln w="28575">
            <a:solidFill>
              <a:srgbClr val="CBE3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终止 4"/>
          <p:cNvSpPr/>
          <p:nvPr/>
        </p:nvSpPr>
        <p:spPr>
          <a:xfrm>
            <a:off x="2492682" y="2254685"/>
            <a:ext cx="7803713" cy="2451969"/>
          </a:xfrm>
          <a:prstGeom prst="flowChartTerminator">
            <a:avLst/>
          </a:prstGeom>
          <a:solidFill>
            <a:srgbClr val="5B8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704209" y="3171917"/>
            <a:ext cx="5418903" cy="583565"/>
          </a:xfrm>
          <a:prstGeom prst="rect">
            <a:avLst/>
          </a:prstGeom>
          <a:noFill/>
        </p:spPr>
        <p:txBody>
          <a:bodyPr wrap="square" rtlCol="0">
            <a:spAutoFit/>
          </a:bodyPr>
          <a:lstStyle/>
          <a:p>
            <a:pPr lvl="0" defTabSz="457200">
              <a:defRPr/>
            </a:pPr>
            <a:r>
              <a:rPr lang="zh-CN" altLang="en-US" sz="3200" kern="0" dirty="0">
                <a:solidFill>
                  <a:schemeClr val="bg1"/>
                </a:solidFill>
                <a:ea typeface="思源黑体" panose="020B0400000000000000" pitchFamily="34" charset="-122"/>
                <a:sym typeface="思源黑体" panose="020B0400000000000000" pitchFamily="34" charset="-122"/>
              </a:rPr>
              <a:t>传统日晷工作</a:t>
            </a:r>
            <a:r>
              <a:rPr lang="zh-CN" altLang="en-US" sz="3200" kern="0" dirty="0">
                <a:solidFill>
                  <a:schemeClr val="bg1"/>
                </a:solidFill>
                <a:ea typeface="思源黑体" panose="020B0400000000000000" pitchFamily="34" charset="-122"/>
                <a:sym typeface="思源黑体" panose="020B0400000000000000" pitchFamily="34" charset="-122"/>
              </a:rPr>
              <a:t>原理</a:t>
            </a:r>
            <a:endParaRPr lang="zh-CN" altLang="en-US" sz="3200" kern="0" dirty="0">
              <a:solidFill>
                <a:schemeClr val="bg1"/>
              </a:solidFill>
              <a:ea typeface="思源黑体" panose="020B0400000000000000" pitchFamily="34" charset="-122"/>
              <a:sym typeface="思源黑体" panose="020B0400000000000000" pitchFamily="34" charset="-122"/>
            </a:endParaRPr>
          </a:p>
        </p:txBody>
      </p:sp>
      <p:sp>
        <p:nvSpPr>
          <p:cNvPr id="7" name="椭圆 6"/>
          <p:cNvSpPr/>
          <p:nvPr/>
        </p:nvSpPr>
        <p:spPr>
          <a:xfrm>
            <a:off x="2175407" y="2224595"/>
            <a:ext cx="2500402" cy="2500402"/>
          </a:xfrm>
          <a:prstGeom prst="ellipse">
            <a:avLst/>
          </a:prstGeom>
          <a:solidFill>
            <a:srgbClr val="CBE3E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8" name="椭圆 7"/>
          <p:cNvSpPr/>
          <p:nvPr/>
        </p:nvSpPr>
        <p:spPr>
          <a:xfrm>
            <a:off x="2608682" y="2657870"/>
            <a:ext cx="1633852" cy="163385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9" name="矩形 8"/>
          <p:cNvSpPr/>
          <p:nvPr/>
        </p:nvSpPr>
        <p:spPr>
          <a:xfrm>
            <a:off x="2928517" y="2894052"/>
            <a:ext cx="994183" cy="1107996"/>
          </a:xfrm>
          <a:prstGeom prst="rect">
            <a:avLst/>
          </a:prstGeom>
        </p:spPr>
        <p:txBody>
          <a:bodyPr wrap="none">
            <a:spAutoFit/>
          </a:bodyPr>
          <a:lstStyle/>
          <a:p>
            <a:pPr algn="ctr" defTabSz="457200"/>
            <a:r>
              <a:rPr lang="en-US" altLang="zh-CN" sz="6600" dirty="0">
                <a:solidFill>
                  <a:srgbClr val="5B89AB"/>
                </a:solidFill>
                <a:latin typeface="Segoe UI Semibold" panose="020B0702040204020203" pitchFamily="34" charset="0"/>
                <a:ea typeface="思源黑体"/>
                <a:cs typeface="Segoe UI Semibold" panose="020B0702040204020203" pitchFamily="34" charset="0"/>
              </a:rPr>
              <a:t>01</a:t>
            </a:r>
            <a:endParaRPr lang="en-US" altLang="zh-CN" sz="6600" dirty="0">
              <a:solidFill>
                <a:srgbClr val="5B89AB"/>
              </a:solidFill>
              <a:latin typeface="Segoe UI Semibold" panose="020B0702040204020203" pitchFamily="34" charset="0"/>
              <a:ea typeface="思源黑体"/>
              <a:cs typeface="Segoe UI Semibold" panose="020B0702040204020203" pitchFamily="34" charset="0"/>
            </a:endParaRPr>
          </a:p>
        </p:txBody>
      </p:sp>
      <p:sp>
        <p:nvSpPr>
          <p:cNvPr id="6" name="椭圆 5"/>
          <p:cNvSpPr/>
          <p:nvPr/>
        </p:nvSpPr>
        <p:spPr>
          <a:xfrm>
            <a:off x="1691013" y="1700408"/>
            <a:ext cx="3457184" cy="3457184"/>
          </a:xfrm>
          <a:prstGeom prst="ellipse">
            <a:avLst/>
          </a:prstGeom>
          <a:noFill/>
          <a:ln w="28575">
            <a:solidFill>
              <a:srgbClr val="CBE3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 空心 4"/>
          <p:cNvSpPr/>
          <p:nvPr/>
        </p:nvSpPr>
        <p:spPr>
          <a:xfrm>
            <a:off x="-324388" y="-436322"/>
            <a:ext cx="1732308" cy="1732308"/>
          </a:xfrm>
          <a:prstGeom prst="donut">
            <a:avLst>
              <a:gd name="adj" fmla="val 10603"/>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panose="020B0400000000000000" pitchFamily="34" charset="-122"/>
              <a:ea typeface="思源黑体" panose="020B0400000000000000" pitchFamily="34" charset="-122"/>
              <a:cs typeface="+mn-cs"/>
              <a:sym typeface="思源黑体" panose="020B0400000000000000" pitchFamily="34" charset="-122"/>
            </a:endParaRPr>
          </a:p>
        </p:txBody>
      </p:sp>
      <p:sp>
        <p:nvSpPr>
          <p:cNvPr id="6" name="矩形"/>
          <p:cNvSpPr/>
          <p:nvPr/>
        </p:nvSpPr>
        <p:spPr>
          <a:xfrm>
            <a:off x="0" y="187941"/>
            <a:ext cx="5932559" cy="623999"/>
          </a:xfrm>
          <a:prstGeom prst="round2DiagRect">
            <a:avLst>
              <a:gd name="adj1" fmla="val 50000"/>
              <a:gd name="adj2" fmla="val 0"/>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7" name="椭圆 6"/>
          <p:cNvSpPr/>
          <p:nvPr/>
        </p:nvSpPr>
        <p:spPr>
          <a:xfrm>
            <a:off x="689746" y="359633"/>
            <a:ext cx="296092" cy="29609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8" name="矩形 7"/>
          <p:cNvSpPr/>
          <p:nvPr/>
        </p:nvSpPr>
        <p:spPr>
          <a:xfrm>
            <a:off x="1054225" y="257402"/>
            <a:ext cx="2316480" cy="521970"/>
          </a:xfrm>
          <a:prstGeom prst="rect">
            <a:avLst/>
          </a:prstGeom>
        </p:spPr>
        <p:txBody>
          <a:bodyPr wrap="none">
            <a:spAutoFit/>
          </a:bodyPr>
          <a:lstStyle/>
          <a:p>
            <a:pPr lvl="0" defTabSz="457200">
              <a:defRPr/>
            </a:pPr>
            <a:r>
              <a:rPr lang="zh-CN" altLang="en-US" sz="2800" kern="0" dirty="0">
                <a:solidFill>
                  <a:schemeClr val="bg1"/>
                </a:solidFill>
                <a:ea typeface="思源黑体" panose="020B0400000000000000" pitchFamily="34" charset="-122"/>
                <a:sym typeface="思源黑体" panose="020B0400000000000000" pitchFamily="34" charset="-122"/>
              </a:rPr>
              <a:t>日晷</a:t>
            </a:r>
            <a:r>
              <a:rPr lang="zh-CN" altLang="en-US" sz="2800" kern="0" dirty="0">
                <a:solidFill>
                  <a:schemeClr val="bg1"/>
                </a:solidFill>
                <a:ea typeface="思源黑体" panose="020B0400000000000000" pitchFamily="34" charset="-122"/>
                <a:sym typeface="思源黑体" panose="020B0400000000000000" pitchFamily="34" charset="-122"/>
              </a:rPr>
              <a:t>工作原理</a:t>
            </a:r>
            <a:endParaRPr lang="zh-CN" altLang="en-US" sz="2800" kern="0" dirty="0">
              <a:solidFill>
                <a:schemeClr val="bg1"/>
              </a:solidFill>
              <a:ea typeface="思源黑体" panose="020B0400000000000000" pitchFamily="34" charset="-122"/>
              <a:sym typeface="思源黑体" panose="020B0400000000000000" pitchFamily="34" charset="-122"/>
            </a:endParaRPr>
          </a:p>
        </p:txBody>
      </p:sp>
      <p:sp>
        <p:nvSpPr>
          <p:cNvPr id="9" name="矩形: 圆角 8"/>
          <p:cNvSpPr/>
          <p:nvPr/>
        </p:nvSpPr>
        <p:spPr>
          <a:xfrm>
            <a:off x="725914" y="1908629"/>
            <a:ext cx="5617736" cy="3505200"/>
          </a:xfrm>
          <a:prstGeom prst="roundRect">
            <a:avLst>
              <a:gd name="adj" fmla="val 1590"/>
            </a:avLst>
          </a:prstGeom>
          <a:noFill/>
          <a:ln w="15875" cap="flat" cmpd="sng" algn="ctr">
            <a:solidFill>
              <a:srgbClr val="5B89A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Regular" panose="020B0500000000000000" pitchFamily="34" charset="-122"/>
              <a:ea typeface="思源黑体 CN Bold" panose="020B0800000000000000" pitchFamily="34" charset="-122"/>
              <a:cs typeface="+mn-cs"/>
              <a:sym typeface="思源黑体 CN Regular" panose="020B0500000000000000" pitchFamily="34" charset="-122"/>
            </a:endParaRPr>
          </a:p>
        </p:txBody>
      </p:sp>
      <p:pic>
        <p:nvPicPr>
          <p:cNvPr id="10" name="图片 9" descr="F:\3d日晷\kop1\1656215906179203.png1656215906179203"/>
          <p:cNvPicPr>
            <a:picLocks noChangeAspect="1"/>
          </p:cNvPicPr>
          <p:nvPr/>
        </p:nvPicPr>
        <p:blipFill>
          <a:blip r:embed="rId1"/>
          <a:srcRect/>
          <a:stretch>
            <a:fillRect/>
          </a:stretch>
        </p:blipFill>
        <p:spPr>
          <a:xfrm>
            <a:off x="6123604" y="1603418"/>
            <a:ext cx="5450840" cy="4000899"/>
          </a:xfrm>
          <a:prstGeom prst="rect">
            <a:avLst/>
          </a:prstGeom>
        </p:spPr>
      </p:pic>
      <p:sp>
        <p:nvSpPr>
          <p:cNvPr id="11" name="文本框"/>
          <p:cNvSpPr txBox="1"/>
          <p:nvPr/>
        </p:nvSpPr>
        <p:spPr>
          <a:xfrm>
            <a:off x="1354455" y="2160270"/>
            <a:ext cx="1143000" cy="298450"/>
          </a:xfrm>
          <a:prstGeom prst="rect">
            <a:avLst/>
          </a:prstGeom>
          <a:noFill/>
        </p:spPr>
        <p:txBody>
          <a:bodyPr wrap="none" lIns="0" tIns="0" rIns="0" bIns="0" rtlCol="0">
            <a:no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地球的公转与自</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转</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12" name="文本框"/>
          <p:cNvSpPr txBox="1"/>
          <p:nvPr/>
        </p:nvSpPr>
        <p:spPr>
          <a:xfrm>
            <a:off x="1355302" y="2775813"/>
            <a:ext cx="3743482" cy="192341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200" dirty="0">
                <a:latin typeface="思源黑体 CN Normal" panose="020B0400000000000000" pitchFamily="34" charset="-122"/>
                <a:ea typeface="思源黑体 CN Normal" panose="020B0400000000000000" pitchFamily="34" charset="-122"/>
                <a:cs typeface="+mn-ea"/>
                <a:sym typeface="+mn-lt"/>
              </a:rPr>
              <a:t>地球不断围绕着太阳进行公转，因此，太阳的光线便可以投射到地球上，形成影子。</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a:p>
            <a:r>
              <a:rPr lang="zh-CN" altLang="en-US" sz="1200" dirty="0">
                <a:latin typeface="思源黑体 CN Normal" panose="020B0400000000000000" pitchFamily="34" charset="-122"/>
                <a:ea typeface="思源黑体 CN Normal" panose="020B0400000000000000" pitchFamily="34" charset="-122"/>
                <a:cs typeface="+mn-ea"/>
                <a:sym typeface="+mn-lt"/>
              </a:rPr>
              <a:t>而地球本身也在自转。实际上，地球自转时地轴与黄道平面（即地球公转轨道平面）的夹角不是垂直的90°，而是约66.5°，因此形成黄赤交角的</a:t>
            </a:r>
            <a:r>
              <a:rPr lang="zh-CN" altLang="en-US" sz="1200" dirty="0">
                <a:latin typeface="思源黑体 CN Normal" panose="020B0400000000000000" pitchFamily="34" charset="-122"/>
                <a:ea typeface="思源黑体 CN Normal" panose="020B0400000000000000" pitchFamily="34" charset="-122"/>
                <a:cs typeface="+mn-ea"/>
                <a:sym typeface="+mn-lt"/>
              </a:rPr>
              <a:t>度数约23.5</a:t>
            </a:r>
            <a:r>
              <a:rPr lang="zh-CN" altLang="en-US" sz="1200" dirty="0">
                <a:latin typeface="思源黑体 CN Normal" panose="020B0400000000000000" pitchFamily="34" charset="-122"/>
                <a:ea typeface="思源黑体 CN Normal" panose="020B0400000000000000" pitchFamily="34" charset="-122"/>
                <a:cs typeface="+mn-ea"/>
                <a:sym typeface="+mn-lt"/>
              </a:rPr>
              <a:t>°。</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a:p>
            <a:r>
              <a:rPr lang="zh-CN" altLang="en-US" sz="1200" dirty="0">
                <a:latin typeface="思源黑体 CN Normal" panose="020B0400000000000000" pitchFamily="34" charset="-122"/>
                <a:ea typeface="思源黑体 CN Normal" panose="020B0400000000000000" pitchFamily="34" charset="-122"/>
                <a:cs typeface="+mn-ea"/>
                <a:sym typeface="+mn-lt"/>
              </a:rPr>
              <a:t>所以，我们可以通过其中的规律，制作出由影子辨别时间的仪器</a:t>
            </a:r>
            <a:r>
              <a:rPr lang="en-US" altLang="zh-CN" sz="1200" dirty="0">
                <a:latin typeface="思源黑体 CN Normal" panose="020B0400000000000000" pitchFamily="34" charset="-122"/>
                <a:ea typeface="思源黑体 CN Normal" panose="020B0400000000000000" pitchFamily="34" charset="-122"/>
                <a:cs typeface="+mn-ea"/>
                <a:sym typeface="+mn-lt"/>
              </a:rPr>
              <a:t>——</a:t>
            </a:r>
            <a:r>
              <a:rPr lang="zh-CN" altLang="en-US" sz="1200" dirty="0">
                <a:latin typeface="思源黑体 CN Normal" panose="020B0400000000000000" pitchFamily="34" charset="-122"/>
                <a:ea typeface="思源黑体 CN Normal" panose="020B0400000000000000" pitchFamily="34" charset="-122"/>
                <a:cs typeface="+mn-ea"/>
                <a:sym typeface="+mn-lt"/>
              </a:rPr>
              <a:t>日晷。</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
          <p:cNvSpPr/>
          <p:nvPr/>
        </p:nvSpPr>
        <p:spPr>
          <a:xfrm>
            <a:off x="-324388" y="-436322"/>
            <a:ext cx="1732308" cy="1732308"/>
          </a:xfrm>
          <a:prstGeom prst="donut">
            <a:avLst>
              <a:gd name="adj" fmla="val 10603"/>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panose="020B0400000000000000" pitchFamily="34" charset="-122"/>
              <a:ea typeface="思源黑体" panose="020B0400000000000000" pitchFamily="34" charset="-122"/>
              <a:cs typeface="+mn-cs"/>
              <a:sym typeface="思源黑体" panose="020B0400000000000000" pitchFamily="34" charset="-122"/>
            </a:endParaRPr>
          </a:p>
        </p:txBody>
      </p:sp>
      <p:sp>
        <p:nvSpPr>
          <p:cNvPr id="6" name="矩形"/>
          <p:cNvSpPr/>
          <p:nvPr/>
        </p:nvSpPr>
        <p:spPr>
          <a:xfrm>
            <a:off x="0" y="187941"/>
            <a:ext cx="5932559" cy="623999"/>
          </a:xfrm>
          <a:prstGeom prst="round2DiagRect">
            <a:avLst>
              <a:gd name="adj1" fmla="val 50000"/>
              <a:gd name="adj2" fmla="val 0"/>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7" name="椭圆 6"/>
          <p:cNvSpPr/>
          <p:nvPr/>
        </p:nvSpPr>
        <p:spPr>
          <a:xfrm>
            <a:off x="689746" y="359633"/>
            <a:ext cx="296092" cy="29609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8" name="矩形 7"/>
          <p:cNvSpPr/>
          <p:nvPr/>
        </p:nvSpPr>
        <p:spPr>
          <a:xfrm>
            <a:off x="1054225" y="257402"/>
            <a:ext cx="2316480" cy="521970"/>
          </a:xfrm>
          <a:prstGeom prst="rect">
            <a:avLst/>
          </a:prstGeom>
        </p:spPr>
        <p:txBody>
          <a:bodyPr wrap="none">
            <a:spAutoFit/>
          </a:bodyPr>
          <a:lstStyle/>
          <a:p>
            <a:pPr lvl="0" defTabSz="457200">
              <a:defRPr/>
            </a:pPr>
            <a:r>
              <a:rPr lang="zh-CN" altLang="en-US" sz="2800" kern="0" dirty="0">
                <a:solidFill>
                  <a:schemeClr val="bg1"/>
                </a:solidFill>
                <a:ea typeface="思源黑体" panose="020B0400000000000000" pitchFamily="34" charset="-122"/>
                <a:sym typeface="思源黑体" panose="020B0400000000000000" pitchFamily="34" charset="-122"/>
              </a:rPr>
              <a:t>日晷</a:t>
            </a:r>
            <a:r>
              <a:rPr lang="zh-CN" altLang="en-US" sz="2800" kern="0" dirty="0">
                <a:solidFill>
                  <a:schemeClr val="bg1"/>
                </a:solidFill>
                <a:ea typeface="思源黑体" panose="020B0400000000000000" pitchFamily="34" charset="-122"/>
                <a:sym typeface="思源黑体" panose="020B0400000000000000" pitchFamily="34" charset="-122"/>
              </a:rPr>
              <a:t>工作原理</a:t>
            </a:r>
            <a:endParaRPr lang="zh-CN" altLang="en-US" sz="2800" kern="0" dirty="0">
              <a:solidFill>
                <a:schemeClr val="bg1"/>
              </a:solidFill>
              <a:ea typeface="思源黑体" panose="020B0400000000000000" pitchFamily="34" charset="-122"/>
              <a:sym typeface="思源黑体" panose="020B0400000000000000" pitchFamily="34" charset="-122"/>
            </a:endParaRPr>
          </a:p>
        </p:txBody>
      </p:sp>
      <p:sp>
        <p:nvSpPr>
          <p:cNvPr id="10" name="矩形"/>
          <p:cNvSpPr>
            <a:spLocks noChangeArrowheads="1"/>
          </p:cNvSpPr>
          <p:nvPr/>
        </p:nvSpPr>
        <p:spPr bwMode="auto">
          <a:xfrm>
            <a:off x="1212850" y="1540701"/>
            <a:ext cx="4883150" cy="2333625"/>
          </a:xfrm>
          <a:prstGeom prst="rect">
            <a:avLst/>
          </a:prstGeom>
          <a:blipFill dpi="0" rotWithShape="1">
            <a:blip r:embed="rId1"/>
            <a:srcRect/>
            <a:stretch>
              <a:fillRect/>
            </a:stretch>
          </a:blip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457200"/>
            <a:endParaRPr lang="zh-CN" altLang="zh-CN">
              <a:solidFill>
                <a:srgbClr val="FFFFFF"/>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1" name="矩形"/>
          <p:cNvSpPr>
            <a:spLocks noChangeArrowheads="1"/>
          </p:cNvSpPr>
          <p:nvPr/>
        </p:nvSpPr>
        <p:spPr bwMode="auto">
          <a:xfrm>
            <a:off x="6096000" y="1540701"/>
            <a:ext cx="4876800" cy="2336800"/>
          </a:xfrm>
          <a:prstGeom prst="rect">
            <a:avLst/>
          </a:prstGeom>
          <a:solidFill>
            <a:srgbClr val="CBE3E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zh-CN" sz="3200" b="0" i="0" u="none" strike="noStrike" kern="0" cap="none" spc="0" normalizeH="0" baseline="0" noProof="0">
              <a:ln>
                <a:noFill/>
              </a:ln>
              <a:solidFill>
                <a:srgbClr val="FFFFFF"/>
              </a:solidFill>
              <a:effectLst/>
              <a:uLnTx/>
              <a:uFillTx/>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2" name="椭圆"/>
          <p:cNvSpPr>
            <a:spLocks noChangeArrowheads="1"/>
          </p:cNvSpPr>
          <p:nvPr/>
        </p:nvSpPr>
        <p:spPr bwMode="auto">
          <a:xfrm>
            <a:off x="1773043" y="4053713"/>
            <a:ext cx="955675" cy="960438"/>
          </a:xfrm>
          <a:prstGeom prst="ellipse">
            <a:avLst/>
          </a:prstGeom>
          <a:solidFill>
            <a:srgbClr val="5B89AB"/>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zh-CN" sz="3200" b="0" i="0" u="none" strike="noStrike" kern="0" cap="none" spc="0" normalizeH="0" baseline="0" noProof="0">
              <a:ln>
                <a:noFill/>
              </a:ln>
              <a:solidFill>
                <a:srgbClr val="FFFFFF"/>
              </a:solidFill>
              <a:effectLst/>
              <a:uLnTx/>
              <a:uFillTx/>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3" name="椭圆"/>
          <p:cNvSpPr>
            <a:spLocks noChangeArrowheads="1"/>
          </p:cNvSpPr>
          <p:nvPr/>
        </p:nvSpPr>
        <p:spPr bwMode="auto">
          <a:xfrm>
            <a:off x="5617369" y="4053713"/>
            <a:ext cx="957262" cy="960438"/>
          </a:xfrm>
          <a:prstGeom prst="ellipse">
            <a:avLst/>
          </a:prstGeom>
          <a:solidFill>
            <a:srgbClr val="5B89AB"/>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zh-CN" sz="3200" b="0" i="0" u="none" strike="noStrike" kern="0" cap="none" spc="0" normalizeH="0" baseline="0" noProof="0">
              <a:ln>
                <a:noFill/>
              </a:ln>
              <a:solidFill>
                <a:srgbClr val="FFFFFF"/>
              </a:solidFill>
              <a:effectLst/>
              <a:uLnTx/>
              <a:uFillTx/>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15" name="椭圆"/>
          <p:cNvSpPr>
            <a:spLocks noChangeArrowheads="1"/>
          </p:cNvSpPr>
          <p:nvPr/>
        </p:nvSpPr>
        <p:spPr bwMode="auto">
          <a:xfrm>
            <a:off x="9335900" y="4053713"/>
            <a:ext cx="954088" cy="960438"/>
          </a:xfrm>
          <a:prstGeom prst="ellipse">
            <a:avLst/>
          </a:prstGeom>
          <a:solidFill>
            <a:srgbClr val="5B89AB"/>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zh-CN" sz="3200" b="0" i="0" u="none" strike="noStrike" kern="0" cap="none" spc="0" normalizeH="0" baseline="0" noProof="0">
              <a:ln>
                <a:noFill/>
              </a:ln>
              <a:solidFill>
                <a:srgbClr val="FFFFFF"/>
              </a:solidFill>
              <a:effectLst/>
              <a:uLnTx/>
              <a:uFillTx/>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30" name="文本框"/>
          <p:cNvSpPr txBox="1"/>
          <p:nvPr/>
        </p:nvSpPr>
        <p:spPr>
          <a:xfrm>
            <a:off x="6604001" y="2163088"/>
            <a:ext cx="16002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影子与日晷计</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时</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31" name="文本框"/>
          <p:cNvSpPr txBox="1"/>
          <p:nvPr/>
        </p:nvSpPr>
        <p:spPr>
          <a:xfrm>
            <a:off x="6604001" y="2564781"/>
            <a:ext cx="3743482" cy="1461770"/>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200" dirty="0">
                <a:latin typeface="思源黑体 CN Normal" panose="020B0400000000000000" pitchFamily="34" charset="-122"/>
                <a:ea typeface="思源黑体 CN Normal" panose="020B0400000000000000" pitchFamily="34" charset="-122"/>
                <a:cs typeface="+mn-ea"/>
                <a:sym typeface="+mn-lt"/>
              </a:rPr>
              <a:t>由于地球与太阳的位置关系是相对稳定的，按照一定规律变化的，因此，太阳光投射到地面某个固定物体产生的影子也是有规律变化的。</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a:p>
            <a:endParaRPr lang="zh-CN" altLang="en-US" sz="1200" dirty="0">
              <a:latin typeface="思源黑体 CN Normal" panose="020B0400000000000000" pitchFamily="34" charset="-122"/>
              <a:ea typeface="思源黑体 CN Normal" panose="020B0400000000000000" pitchFamily="34" charset="-122"/>
              <a:cs typeface="+mn-ea"/>
              <a:sym typeface="+mn-lt"/>
            </a:endParaRPr>
          </a:p>
          <a:p>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32" name="文本框"/>
          <p:cNvSpPr txBox="1"/>
          <p:nvPr/>
        </p:nvSpPr>
        <p:spPr>
          <a:xfrm>
            <a:off x="1532751" y="5150128"/>
            <a:ext cx="16002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日晷的不同</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类别</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33" name="文本框"/>
          <p:cNvSpPr txBox="1"/>
          <p:nvPr/>
        </p:nvSpPr>
        <p:spPr>
          <a:xfrm>
            <a:off x="880530" y="5561981"/>
            <a:ext cx="2726266" cy="1076960"/>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ctr"/>
            <a:r>
              <a:rPr lang="zh-CN" altLang="en-US" sz="1200" dirty="0">
                <a:latin typeface="思源黑体 CN Normal" panose="020B0400000000000000" pitchFamily="34" charset="-122"/>
                <a:ea typeface="思源黑体 CN Normal" panose="020B0400000000000000" pitchFamily="34" charset="-122"/>
                <a:cs typeface="+mn-ea"/>
                <a:sym typeface="+mn-lt"/>
              </a:rPr>
              <a:t>日晷依晷面所放位置、摆放角度、使用地区的不同，日晷可分成地平式、赤道式等多种，应用范围也不尽相同。</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a:p>
            <a:pPr algn="ct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34" name="文本框"/>
          <p:cNvSpPr txBox="1"/>
          <p:nvPr/>
        </p:nvSpPr>
        <p:spPr>
          <a:xfrm>
            <a:off x="5339367" y="5158172"/>
            <a:ext cx="16002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日晷的</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注意事项</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35" name="文本框"/>
          <p:cNvSpPr txBox="1"/>
          <p:nvPr/>
        </p:nvSpPr>
        <p:spPr>
          <a:xfrm>
            <a:off x="4732866" y="5578915"/>
            <a:ext cx="2726266" cy="692150"/>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ctr"/>
            <a:r>
              <a:rPr lang="zh-CN" altLang="en-US" sz="1200" dirty="0">
                <a:latin typeface="思源黑体 CN Normal" panose="020B0400000000000000" pitchFamily="34" charset="-122"/>
                <a:ea typeface="思源黑体 CN Normal" panose="020B0400000000000000" pitchFamily="34" charset="-122"/>
                <a:cs typeface="+mn-ea"/>
                <a:sym typeface="+mn-lt"/>
              </a:rPr>
              <a:t>需要保证光线充足以及气温较稳定，由于其本身的精度误差，使用时需适当调整</a:t>
            </a:r>
            <a:r>
              <a:rPr lang="zh-CN" altLang="en-US" sz="1200" dirty="0">
                <a:latin typeface="思源黑体 CN Normal" panose="020B0400000000000000" pitchFamily="34" charset="-122"/>
                <a:ea typeface="思源黑体 CN Normal" panose="020B0400000000000000" pitchFamily="34" charset="-122"/>
                <a:cs typeface="+mn-ea"/>
                <a:sym typeface="+mn-lt"/>
              </a:rPr>
              <a:t>以及校准</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36" name="文本框"/>
          <p:cNvSpPr txBox="1"/>
          <p:nvPr/>
        </p:nvSpPr>
        <p:spPr>
          <a:xfrm>
            <a:off x="9145772" y="5177222"/>
            <a:ext cx="1600200" cy="276860"/>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日晷的时间</a:t>
            </a:r>
            <a:r>
              <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rPr>
              <a:t>读取</a:t>
            </a:r>
            <a:endParaRPr lang="zh-CN" altLang="en-US" sz="18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37" name="文本框"/>
          <p:cNvSpPr txBox="1"/>
          <p:nvPr/>
        </p:nvSpPr>
        <p:spPr>
          <a:xfrm>
            <a:off x="8475136" y="5578915"/>
            <a:ext cx="2726266" cy="692150"/>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gn="ctr"/>
            <a:r>
              <a:rPr lang="zh-CN" altLang="en-US" sz="1200" dirty="0">
                <a:latin typeface="思源黑体 CN Normal" panose="020B0400000000000000" pitchFamily="34" charset="-122"/>
                <a:ea typeface="思源黑体 CN Normal" panose="020B0400000000000000" pitchFamily="34" charset="-122"/>
                <a:cs typeface="+mn-ea"/>
                <a:sym typeface="+mn-lt"/>
              </a:rPr>
              <a:t>一般我们在日晷的</a:t>
            </a:r>
            <a:r>
              <a:rPr lang="zh-CN" altLang="en-US" sz="1200" dirty="0">
                <a:latin typeface="思源黑体 CN Normal" panose="020B0400000000000000" pitchFamily="34" charset="-122"/>
                <a:ea typeface="思源黑体 CN Normal" panose="020B0400000000000000" pitchFamily="34" charset="-122"/>
                <a:cs typeface="+mn-ea"/>
                <a:sym typeface="+mn-lt"/>
              </a:rPr>
              <a:t>晷盘上读取时间。由于地球公转</a:t>
            </a:r>
            <a:r>
              <a:rPr lang="zh-CN" altLang="en-US" sz="1200" dirty="0">
                <a:latin typeface="思源黑体 CN Normal" panose="020B0400000000000000" pitchFamily="34" charset="-122"/>
                <a:ea typeface="思源黑体 CN Normal" panose="020B0400000000000000" pitchFamily="34" charset="-122"/>
                <a:cs typeface="+mn-ea"/>
                <a:sym typeface="+mn-lt"/>
              </a:rPr>
              <a:t>影响，春分以后看晷盘的上面；秋分以后看晷盘的下面。</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pic>
        <p:nvPicPr>
          <p:cNvPr id="2" name="图形 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57860" y="4340912"/>
            <a:ext cx="386041" cy="386041"/>
          </a:xfrm>
          <a:prstGeom prst="rect">
            <a:avLst/>
          </a:prstGeom>
        </p:spPr>
      </p:pic>
      <p:pic>
        <p:nvPicPr>
          <p:cNvPr id="3" name="图形 2"/>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33844" y="4278228"/>
            <a:ext cx="524312" cy="511409"/>
          </a:xfrm>
          <a:prstGeom prst="rect">
            <a:avLst/>
          </a:prstGeom>
        </p:spPr>
      </p:pic>
      <p:pic>
        <p:nvPicPr>
          <p:cNvPr id="4" name="图形 3"/>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573129" y="4346230"/>
            <a:ext cx="468493" cy="40613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终止 4"/>
          <p:cNvSpPr/>
          <p:nvPr/>
        </p:nvSpPr>
        <p:spPr>
          <a:xfrm>
            <a:off x="2492682" y="2254685"/>
            <a:ext cx="7803713" cy="2451969"/>
          </a:xfrm>
          <a:prstGeom prst="flowChartTerminator">
            <a:avLst/>
          </a:prstGeom>
          <a:solidFill>
            <a:srgbClr val="5B8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91013" y="1700408"/>
            <a:ext cx="3457184" cy="3457184"/>
          </a:xfrm>
          <a:prstGeom prst="ellipse">
            <a:avLst/>
          </a:prstGeom>
          <a:noFill/>
          <a:ln w="28575">
            <a:solidFill>
              <a:srgbClr val="CBE3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175407" y="2224595"/>
            <a:ext cx="8780002" cy="2500402"/>
            <a:chOff x="2229895" y="2224595"/>
            <a:chExt cx="8780002" cy="2500402"/>
          </a:xfrm>
        </p:grpSpPr>
        <p:sp>
          <p:nvSpPr>
            <p:cNvPr id="4" name="文本框 3"/>
            <p:cNvSpPr txBox="1"/>
            <p:nvPr/>
          </p:nvSpPr>
          <p:spPr>
            <a:xfrm>
              <a:off x="5007135" y="3171917"/>
              <a:ext cx="6002762" cy="583565"/>
            </a:xfrm>
            <a:prstGeom prst="rect">
              <a:avLst/>
            </a:prstGeom>
            <a:noFill/>
          </p:spPr>
          <p:txBody>
            <a:bodyPr wrap="square" rtlCol="0">
              <a:spAutoFit/>
            </a:bodyPr>
            <a:lstStyle/>
            <a:p>
              <a:pPr defTabSz="457200"/>
              <a:r>
                <a:rPr lang="zh-CN" altLang="en-US" sz="3200" dirty="0">
                  <a:solidFill>
                    <a:schemeClr val="bg1"/>
                  </a:solidFill>
                  <a:latin typeface="思源黑体 CN Medium" panose="020B0600000000000000" pitchFamily="34" charset="-122"/>
                  <a:ea typeface="思源黑体 CN Medium" panose="020B0600000000000000" pitchFamily="34" charset="-122"/>
                  <a:sym typeface="思源黑体" panose="020B0400000000000000" pitchFamily="34" charset="-122"/>
                </a:rPr>
                <a:t>传统日晷的不足与改</a:t>
              </a:r>
              <a:r>
                <a:rPr lang="zh-CN" altLang="en-US" sz="3200" dirty="0">
                  <a:solidFill>
                    <a:schemeClr val="bg1"/>
                  </a:solidFill>
                  <a:latin typeface="思源黑体 CN Medium" panose="020B0600000000000000" pitchFamily="34" charset="-122"/>
                  <a:ea typeface="思源黑体 CN Medium" panose="020B0600000000000000" pitchFamily="34" charset="-122"/>
                  <a:sym typeface="思源黑体" panose="020B0400000000000000" pitchFamily="34" charset="-122"/>
                </a:rPr>
                <a:t>进</a:t>
              </a:r>
              <a:endParaRPr lang="zh-CN" altLang="en-US" sz="3200" dirty="0">
                <a:solidFill>
                  <a:schemeClr val="bg1"/>
                </a:solidFill>
                <a:latin typeface="思源黑体 CN Medium" panose="020B0600000000000000" pitchFamily="34" charset="-122"/>
                <a:ea typeface="思源黑体 CN Medium" panose="020B0600000000000000" pitchFamily="34" charset="-122"/>
                <a:sym typeface="思源黑体" panose="020B0400000000000000" pitchFamily="34" charset="-122"/>
              </a:endParaRPr>
            </a:p>
          </p:txBody>
        </p:sp>
        <p:sp>
          <p:nvSpPr>
            <p:cNvPr id="7" name="椭圆 6"/>
            <p:cNvSpPr/>
            <p:nvPr/>
          </p:nvSpPr>
          <p:spPr>
            <a:xfrm>
              <a:off x="2229895" y="2224595"/>
              <a:ext cx="2500402" cy="2500402"/>
            </a:xfrm>
            <a:prstGeom prst="ellipse">
              <a:avLst/>
            </a:prstGeom>
            <a:solidFill>
              <a:srgbClr val="CBE3E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8" name="椭圆 7"/>
            <p:cNvSpPr/>
            <p:nvPr/>
          </p:nvSpPr>
          <p:spPr>
            <a:xfrm>
              <a:off x="2663170" y="2657870"/>
              <a:ext cx="1633852" cy="163385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9" name="矩形 8"/>
            <p:cNvSpPr/>
            <p:nvPr/>
          </p:nvSpPr>
          <p:spPr>
            <a:xfrm>
              <a:off x="2918083" y="2894052"/>
              <a:ext cx="1124027" cy="1107996"/>
            </a:xfrm>
            <a:prstGeom prst="rect">
              <a:avLst/>
            </a:prstGeom>
          </p:spPr>
          <p:txBody>
            <a:bodyPr wrap="none">
              <a:spAutoFit/>
            </a:bodyPr>
            <a:lstStyle/>
            <a:p>
              <a:pPr algn="ctr" defTabSz="457200"/>
              <a:r>
                <a:rPr lang="en-US" altLang="zh-CN" sz="6600" dirty="0">
                  <a:solidFill>
                    <a:srgbClr val="5B89AB"/>
                  </a:solidFill>
                  <a:latin typeface="Segoe UI Semibold" panose="020B0702040204020203" pitchFamily="34" charset="0"/>
                  <a:ea typeface="思源黑体"/>
                  <a:cs typeface="Segoe UI Semibold" panose="020B0702040204020203" pitchFamily="34" charset="0"/>
                </a:rPr>
                <a:t>02</a:t>
              </a:r>
              <a:endParaRPr lang="en-US" altLang="zh-CN" sz="6600" dirty="0">
                <a:solidFill>
                  <a:srgbClr val="5B89AB"/>
                </a:solidFill>
                <a:latin typeface="Segoe UI Semibold" panose="020B0702040204020203" pitchFamily="34" charset="0"/>
                <a:ea typeface="思源黑体"/>
                <a:cs typeface="Segoe UI Semibold" panose="020B0702040204020203" pitchFamily="34" charset="0"/>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
          <p:cNvSpPr/>
          <p:nvPr/>
        </p:nvSpPr>
        <p:spPr>
          <a:xfrm>
            <a:off x="-324388" y="-436322"/>
            <a:ext cx="1732308" cy="1732308"/>
          </a:xfrm>
          <a:prstGeom prst="donut">
            <a:avLst>
              <a:gd name="adj" fmla="val 10603"/>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panose="020B0400000000000000" pitchFamily="34" charset="-122"/>
              <a:ea typeface="思源黑体" panose="020B0400000000000000" pitchFamily="34" charset="-122"/>
              <a:cs typeface="+mn-cs"/>
              <a:sym typeface="思源黑体" panose="020B0400000000000000" pitchFamily="34" charset="-122"/>
            </a:endParaRPr>
          </a:p>
        </p:txBody>
      </p:sp>
      <p:sp>
        <p:nvSpPr>
          <p:cNvPr id="6" name="矩形"/>
          <p:cNvSpPr/>
          <p:nvPr/>
        </p:nvSpPr>
        <p:spPr>
          <a:xfrm>
            <a:off x="0" y="187941"/>
            <a:ext cx="5932559" cy="623999"/>
          </a:xfrm>
          <a:prstGeom prst="round2DiagRect">
            <a:avLst>
              <a:gd name="adj1" fmla="val 50000"/>
              <a:gd name="adj2" fmla="val 0"/>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7" name="椭圆 6"/>
          <p:cNvSpPr/>
          <p:nvPr/>
        </p:nvSpPr>
        <p:spPr>
          <a:xfrm>
            <a:off x="689746" y="359633"/>
            <a:ext cx="296092" cy="29609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8" name="矩形 7"/>
          <p:cNvSpPr/>
          <p:nvPr/>
        </p:nvSpPr>
        <p:spPr>
          <a:xfrm>
            <a:off x="1054225" y="257402"/>
            <a:ext cx="2672080" cy="521970"/>
          </a:xfrm>
          <a:prstGeom prst="rect">
            <a:avLst/>
          </a:prstGeom>
        </p:spPr>
        <p:txBody>
          <a:bodyPr wrap="none">
            <a:spAutoFit/>
          </a:bodyPr>
          <a:lstStyle/>
          <a:p>
            <a:pPr defTabSz="457200"/>
            <a:r>
              <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panose="020B0400000000000000" pitchFamily="34" charset="-122"/>
              </a:rPr>
              <a:t>传统日晷的</a:t>
            </a:r>
            <a:r>
              <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panose="020B0400000000000000" pitchFamily="34" charset="-122"/>
              </a:rPr>
              <a:t>不足</a:t>
            </a:r>
            <a:endPar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panose="020B0400000000000000" pitchFamily="34" charset="-122"/>
            </a:endParaRPr>
          </a:p>
        </p:txBody>
      </p:sp>
      <p:sp>
        <p:nvSpPr>
          <p:cNvPr id="142" name="矩形"/>
          <p:cNvSpPr txBox="1"/>
          <p:nvPr/>
        </p:nvSpPr>
        <p:spPr>
          <a:xfrm>
            <a:off x="6856730" y="1235710"/>
            <a:ext cx="1607185" cy="307340"/>
          </a:xfrm>
          <a:prstGeom prst="rect">
            <a:avLst/>
          </a:prstGeom>
          <a:noFill/>
        </p:spPr>
        <p:txBody>
          <a:bodyPr wrap="square" lIns="0" tIns="0" rIns="0" bIns="0" rtlCol="0">
            <a:spAutoFit/>
          </a:bodyPr>
          <a:lstStyle>
            <a:defPPr>
              <a:defRPr lang="zh-CN"/>
            </a:defPPr>
            <a:lvl1pPr>
              <a:defRPr sz="2000">
                <a:solidFill>
                  <a:schemeClr val="tx1">
                    <a:lumMod val="65000"/>
                    <a:lumOff val="35000"/>
                  </a:schemeClr>
                </a:solidFill>
              </a:defRPr>
            </a:lvl1pPr>
          </a:lstStyle>
          <a:p>
            <a:r>
              <a:rPr lang="zh-CN" altLang="en-US" dirty="0">
                <a:latin typeface="思源黑体 CN Medium" panose="020B0600000000000000" pitchFamily="34" charset="-122"/>
                <a:ea typeface="思源黑体 CN Medium" panose="020B0600000000000000" pitchFamily="34" charset="-122"/>
                <a:cs typeface="+mn-ea"/>
                <a:sym typeface="+mn-lt"/>
              </a:rPr>
              <a:t>时差与</a:t>
            </a:r>
            <a:r>
              <a:rPr lang="zh-CN" altLang="en-US" dirty="0">
                <a:latin typeface="思源黑体 CN Medium" panose="020B0600000000000000" pitchFamily="34" charset="-122"/>
                <a:ea typeface="思源黑体 CN Medium" panose="020B0600000000000000" pitchFamily="34" charset="-122"/>
                <a:cs typeface="+mn-ea"/>
                <a:sym typeface="+mn-lt"/>
              </a:rPr>
              <a:t>经度差</a:t>
            </a:r>
            <a:endParaRPr lang="zh-CN" altLang="en-US" dirty="0">
              <a:latin typeface="思源黑体 CN Medium" panose="020B0600000000000000" pitchFamily="34" charset="-122"/>
              <a:ea typeface="思源黑体 CN Medium" panose="020B0600000000000000" pitchFamily="34" charset="-122"/>
              <a:cs typeface="+mn-ea"/>
              <a:sym typeface="+mn-lt"/>
            </a:endParaRPr>
          </a:p>
        </p:txBody>
      </p:sp>
      <p:sp>
        <p:nvSpPr>
          <p:cNvPr id="143" name="矩形"/>
          <p:cNvSpPr txBox="1"/>
          <p:nvPr/>
        </p:nvSpPr>
        <p:spPr>
          <a:xfrm>
            <a:off x="6856447" y="1637104"/>
            <a:ext cx="3743482" cy="307784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400" dirty="0">
                <a:latin typeface="思源黑体 CN Normal" panose="020B0400000000000000" pitchFamily="34" charset="-122"/>
                <a:ea typeface="思源黑体 CN Normal" panose="020B0400000000000000" pitchFamily="34" charset="-122"/>
                <a:cs typeface="+mn-ea"/>
                <a:sym typeface="+mn-lt"/>
              </a:rPr>
              <a:t>日晷是根据太阳与地球上的观测点的位置关系来测定时间的，这个测得的结果一般叫做“日晷时”，也叫</a:t>
            </a:r>
            <a:r>
              <a:rPr lang="en-US" altLang="zh-CN" sz="1400" dirty="0">
                <a:latin typeface="思源黑体 CN Normal" panose="020B0400000000000000" pitchFamily="34" charset="-122"/>
                <a:ea typeface="思源黑体 CN Normal" panose="020B0400000000000000" pitchFamily="34" charset="-122"/>
                <a:cs typeface="+mn-ea"/>
                <a:sym typeface="+mn-lt"/>
              </a:rPr>
              <a:t>“</a:t>
            </a:r>
            <a:r>
              <a:rPr lang="zh-CN" altLang="en-US" sz="1400" dirty="0">
                <a:latin typeface="思源黑体 CN Normal" panose="020B0400000000000000" pitchFamily="34" charset="-122"/>
                <a:ea typeface="思源黑体 CN Normal" panose="020B0400000000000000" pitchFamily="34" charset="-122"/>
                <a:cs typeface="+mn-ea"/>
                <a:sym typeface="+mn-lt"/>
              </a:rPr>
              <a:t>真太阳时</a:t>
            </a:r>
            <a:r>
              <a:rPr lang="en-US" altLang="zh-CN" sz="1400" dirty="0">
                <a:latin typeface="思源黑体 CN Normal" panose="020B0400000000000000" pitchFamily="34" charset="-122"/>
                <a:ea typeface="思源黑体 CN Normal" panose="020B0400000000000000" pitchFamily="34" charset="-122"/>
                <a:cs typeface="+mn-ea"/>
                <a:sym typeface="+mn-lt"/>
              </a:rPr>
              <a:t>”</a:t>
            </a:r>
            <a:r>
              <a:rPr lang="zh-CN" altLang="en-US" sz="1400" dirty="0">
                <a:latin typeface="思源黑体 CN Normal" panose="020B0400000000000000" pitchFamily="34" charset="-122"/>
                <a:ea typeface="思源黑体 CN Normal" panose="020B0400000000000000" pitchFamily="34" charset="-122"/>
                <a:cs typeface="+mn-ea"/>
                <a:sym typeface="+mn-lt"/>
              </a:rPr>
              <a:t>。由于地球公转速度不等，加之黄赤交角的存在，造成（从地球上看）太阳每天经过地球上的某一点的位置也会有些许不同。从而影响日晷的精度，造成时差。</a:t>
            </a:r>
            <a:endParaRPr lang="zh-CN" altLang="en-US" sz="1400" dirty="0">
              <a:latin typeface="思源黑体 CN Normal" panose="020B0400000000000000" pitchFamily="34" charset="-122"/>
              <a:ea typeface="思源黑体 CN Normal" panose="020B0400000000000000" pitchFamily="34" charset="-122"/>
              <a:cs typeface="+mn-ea"/>
              <a:sym typeface="+mn-lt"/>
            </a:endParaRPr>
          </a:p>
          <a:p>
            <a:r>
              <a:rPr lang="zh-CN" altLang="en-US" sz="1400" dirty="0">
                <a:latin typeface="思源黑体 CN Normal" panose="020B0400000000000000" pitchFamily="34" charset="-122"/>
                <a:ea typeface="思源黑体 CN Normal" panose="020B0400000000000000" pitchFamily="34" charset="-122"/>
                <a:cs typeface="+mn-ea"/>
                <a:sym typeface="+mn-lt"/>
              </a:rPr>
              <a:t>我们现在日常生活中使用的标准时，是根据所在时区的单一经度人为规定的，特别是还有跨越若干时区均使用一个标准时的情况。每个时区相差15°，时间相差1小时，因此，经度相差1°，时间相差4分钟。</a:t>
            </a:r>
            <a:endParaRPr lang="zh-CN" altLang="en-US" sz="1400" dirty="0">
              <a:latin typeface="思源黑体 CN Normal" panose="020B0400000000000000" pitchFamily="34" charset="-122"/>
              <a:ea typeface="思源黑体 CN Normal" panose="020B0400000000000000" pitchFamily="34" charset="-122"/>
              <a:cs typeface="+mn-ea"/>
              <a:sym typeface="+mn-lt"/>
            </a:endParaRPr>
          </a:p>
          <a:p>
            <a:endParaRPr lang="zh-CN" altLang="en-US" sz="1400" dirty="0">
              <a:latin typeface="思源黑体 CN Normal" panose="020B0400000000000000" pitchFamily="34" charset="-122"/>
              <a:ea typeface="思源黑体 CN Normal" panose="020B0400000000000000" pitchFamily="34" charset="-122"/>
              <a:cs typeface="+mn-ea"/>
              <a:sym typeface="+mn-lt"/>
            </a:endParaRPr>
          </a:p>
        </p:txBody>
      </p:sp>
      <p:sp>
        <p:nvSpPr>
          <p:cNvPr id="144" name="矩形"/>
          <p:cNvSpPr txBox="1"/>
          <p:nvPr/>
        </p:nvSpPr>
        <p:spPr>
          <a:xfrm>
            <a:off x="6856730" y="4764405"/>
            <a:ext cx="2190115" cy="286385"/>
          </a:xfrm>
          <a:prstGeom prst="rect">
            <a:avLst/>
          </a:prstGeom>
          <a:noFill/>
        </p:spPr>
        <p:txBody>
          <a:bodyPr wrap="square" lIns="0" tIns="0" rIns="0" bIns="0" rtlCol="0">
            <a:noAutofit/>
          </a:bodyPr>
          <a:lstStyle>
            <a:defPPr>
              <a:defRPr lang="zh-CN"/>
            </a:defPPr>
            <a:lvl1pPr>
              <a:defRPr sz="2000">
                <a:solidFill>
                  <a:schemeClr val="tx1">
                    <a:lumMod val="65000"/>
                    <a:lumOff val="35000"/>
                  </a:schemeClr>
                </a:solidFill>
              </a:defRPr>
            </a:lvl1pPr>
          </a:lstStyle>
          <a:p>
            <a:r>
              <a:rPr lang="zh-CN" altLang="en-US" dirty="0">
                <a:latin typeface="思源黑体 CN Medium" panose="020B0600000000000000" pitchFamily="34" charset="-122"/>
                <a:ea typeface="思源黑体 CN Medium" panose="020B0600000000000000" pitchFamily="34" charset="-122"/>
                <a:cs typeface="+mn-ea"/>
                <a:sym typeface="+mn-lt"/>
              </a:rPr>
              <a:t>传统日晷的局限性</a:t>
            </a:r>
            <a:endParaRPr lang="zh-CN" altLang="en-US" dirty="0">
              <a:latin typeface="思源黑体 CN Medium" panose="020B0600000000000000" pitchFamily="34" charset="-122"/>
              <a:ea typeface="思源黑体 CN Medium" panose="020B0600000000000000" pitchFamily="34" charset="-122"/>
              <a:cs typeface="+mn-ea"/>
              <a:sym typeface="+mn-lt"/>
            </a:endParaRPr>
          </a:p>
        </p:txBody>
      </p:sp>
      <p:sp>
        <p:nvSpPr>
          <p:cNvPr id="145" name="矩形"/>
          <p:cNvSpPr txBox="1"/>
          <p:nvPr/>
        </p:nvSpPr>
        <p:spPr>
          <a:xfrm>
            <a:off x="6856447" y="5186754"/>
            <a:ext cx="3743482" cy="46164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400" dirty="0">
                <a:latin typeface="思源黑体 CN Normal" panose="020B0400000000000000" pitchFamily="34" charset="-122"/>
                <a:ea typeface="思源黑体 CN Normal" panose="020B0400000000000000" pitchFamily="34" charset="-122"/>
                <a:cs typeface="+mn-ea"/>
                <a:sym typeface="+mn-lt"/>
              </a:rPr>
              <a:t>传统日晷依赖于太阳来进行计时。也就是说，在夜晚和阴雨天我们无法正常使用日晷。</a:t>
            </a:r>
            <a:endParaRPr lang="en-US" altLang="zh-CN" sz="1400" dirty="0">
              <a:latin typeface="思源黑体 CN Normal" panose="020B0400000000000000" pitchFamily="34" charset="-122"/>
              <a:ea typeface="思源黑体 CN Normal" panose="020B0400000000000000" pitchFamily="34" charset="-122"/>
              <a:cs typeface="+mn-ea"/>
              <a:sym typeface="+mn-lt"/>
            </a:endParaRPr>
          </a:p>
        </p:txBody>
      </p:sp>
      <p:pic>
        <p:nvPicPr>
          <p:cNvPr id="3" name="图片 2" descr="1656215948209406"/>
          <p:cNvPicPr>
            <a:picLocks noChangeAspect="1"/>
          </p:cNvPicPr>
          <p:nvPr/>
        </p:nvPicPr>
        <p:blipFill>
          <a:blip r:embed="rId1"/>
          <a:stretch>
            <a:fillRect/>
          </a:stretch>
        </p:blipFill>
        <p:spPr>
          <a:xfrm>
            <a:off x="173990" y="1583055"/>
            <a:ext cx="6599555" cy="415163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p:cNvSpPr>
            <a:spLocks noChangeArrowheads="1"/>
          </p:cNvSpPr>
          <p:nvPr/>
        </p:nvSpPr>
        <p:spPr bwMode="auto">
          <a:xfrm>
            <a:off x="518160" y="1574990"/>
            <a:ext cx="3128010" cy="4677219"/>
          </a:xfrm>
          <a:prstGeom prst="rect">
            <a:avLst/>
          </a:prstGeom>
          <a:solidFill>
            <a:srgbClr val="CBE3E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4572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zh-CN" sz="3200" b="0" i="0" u="none" strike="noStrike" kern="0" cap="none" spc="0" normalizeH="0" baseline="0" noProof="0">
              <a:ln>
                <a:noFill/>
              </a:ln>
              <a:solidFill>
                <a:srgbClr val="FFFFFF"/>
              </a:solidFill>
              <a:effectLst/>
              <a:uLnTx/>
              <a:uFillTx/>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5" name="圆"/>
          <p:cNvSpPr/>
          <p:nvPr/>
        </p:nvSpPr>
        <p:spPr>
          <a:xfrm>
            <a:off x="-324388" y="-436322"/>
            <a:ext cx="1732308" cy="1732308"/>
          </a:xfrm>
          <a:prstGeom prst="donut">
            <a:avLst>
              <a:gd name="adj" fmla="val 10603"/>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panose="020B0400000000000000" pitchFamily="34" charset="-122"/>
              <a:ea typeface="思源黑体" panose="020B0400000000000000" pitchFamily="34" charset="-122"/>
              <a:cs typeface="+mn-cs"/>
              <a:sym typeface="思源黑体" panose="020B0400000000000000" pitchFamily="34" charset="-122"/>
            </a:endParaRPr>
          </a:p>
        </p:txBody>
      </p:sp>
      <p:sp>
        <p:nvSpPr>
          <p:cNvPr id="6" name="矩形"/>
          <p:cNvSpPr/>
          <p:nvPr/>
        </p:nvSpPr>
        <p:spPr>
          <a:xfrm>
            <a:off x="0" y="162889"/>
            <a:ext cx="5932559" cy="623999"/>
          </a:xfrm>
          <a:prstGeom prst="round2DiagRect">
            <a:avLst>
              <a:gd name="adj1" fmla="val 50000"/>
              <a:gd name="adj2" fmla="val 0"/>
            </a:avLst>
          </a:prstGeom>
          <a:solidFill>
            <a:srgbClr val="5B89A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7" name="椭圆 6"/>
          <p:cNvSpPr/>
          <p:nvPr/>
        </p:nvSpPr>
        <p:spPr>
          <a:xfrm>
            <a:off x="689746" y="359633"/>
            <a:ext cx="296092" cy="29609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8" name="矩形 7"/>
          <p:cNvSpPr/>
          <p:nvPr/>
        </p:nvSpPr>
        <p:spPr>
          <a:xfrm>
            <a:off x="1054225" y="257402"/>
            <a:ext cx="2672080" cy="521970"/>
          </a:xfrm>
          <a:prstGeom prst="rect">
            <a:avLst/>
          </a:prstGeom>
        </p:spPr>
        <p:txBody>
          <a:bodyPr wrap="none">
            <a:spAutoFit/>
          </a:bodyPr>
          <a:lstStyle/>
          <a:p>
            <a:pPr defTabSz="457200"/>
            <a:r>
              <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panose="020B0400000000000000" pitchFamily="34" charset="-122"/>
              </a:rPr>
              <a:t>传统日晷的</a:t>
            </a:r>
            <a:r>
              <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panose="020B0400000000000000" pitchFamily="34" charset="-122"/>
              </a:rPr>
              <a:t>改进</a:t>
            </a:r>
            <a:endPar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panose="020B0400000000000000" pitchFamily="34" charset="-122"/>
            </a:endParaRPr>
          </a:p>
        </p:txBody>
      </p:sp>
      <p:graphicFrame>
        <p:nvGraphicFramePr>
          <p:cNvPr id="3" name="图示 2"/>
          <p:cNvGraphicFramePr/>
          <p:nvPr/>
        </p:nvGraphicFramePr>
        <p:xfrm>
          <a:off x="5845810" y="1325880"/>
          <a:ext cx="5260340" cy="36237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cxnSp>
        <p:nvCxnSpPr>
          <p:cNvPr id="11" name="连接符: 肘形 10"/>
          <p:cNvCxnSpPr/>
          <p:nvPr/>
        </p:nvCxnSpPr>
        <p:spPr>
          <a:xfrm rot="16200000" flipH="1">
            <a:off x="9745980" y="2491740"/>
            <a:ext cx="1611630" cy="161163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连接符: 肘形 12"/>
          <p:cNvCxnSpPr/>
          <p:nvPr/>
        </p:nvCxnSpPr>
        <p:spPr>
          <a:xfrm rot="5400000">
            <a:off x="7390130" y="4396105"/>
            <a:ext cx="1346835" cy="1198880"/>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连接符: 肘形 14"/>
          <p:cNvCxnSpPr/>
          <p:nvPr/>
        </p:nvCxnSpPr>
        <p:spPr>
          <a:xfrm rot="10800000" flipV="1">
            <a:off x="5265420" y="2696384"/>
            <a:ext cx="2045970" cy="93726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p:cNvSpPr txBox="1"/>
          <p:nvPr/>
        </p:nvSpPr>
        <p:spPr>
          <a:xfrm>
            <a:off x="10186247" y="4178528"/>
            <a:ext cx="2005753" cy="46164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200" dirty="0">
                <a:latin typeface="思源黑体 CN Normal" panose="020B0400000000000000" pitchFamily="34" charset="-122"/>
                <a:ea typeface="思源黑体 CN Normal" panose="020B0400000000000000" pitchFamily="34" charset="-122"/>
                <a:cs typeface="+mn-ea"/>
                <a:sym typeface="+mn-lt"/>
              </a:rPr>
              <a:t>不依赖阳光，不受夜晚，阴雨天等没有阳光的环境</a:t>
            </a:r>
            <a:r>
              <a:rPr lang="zh-CN" altLang="en-US" sz="1200" dirty="0">
                <a:latin typeface="思源黑体 CN Normal" panose="020B0400000000000000" pitchFamily="34" charset="-122"/>
                <a:ea typeface="思源黑体 CN Normal" panose="020B0400000000000000" pitchFamily="34" charset="-122"/>
                <a:cs typeface="+mn-ea"/>
                <a:sym typeface="+mn-lt"/>
              </a:rPr>
              <a:t>限制。</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21" name="文本框"/>
          <p:cNvSpPr txBox="1"/>
          <p:nvPr/>
        </p:nvSpPr>
        <p:spPr>
          <a:xfrm>
            <a:off x="7606877" y="5439003"/>
            <a:ext cx="2005753" cy="692150"/>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200" dirty="0">
                <a:latin typeface="思源黑体 CN Normal" panose="020B0400000000000000" pitchFamily="34" charset="-122"/>
                <a:ea typeface="思源黑体 CN Normal" panose="020B0400000000000000" pitchFamily="34" charset="-122"/>
                <a:cs typeface="+mn-ea"/>
                <a:sym typeface="+mn-lt"/>
              </a:rPr>
              <a:t>采用统一的时间，不存在由于摆放方式，所处地理位置等导致的</a:t>
            </a:r>
            <a:r>
              <a:rPr lang="zh-CN" altLang="en-US" sz="1200" dirty="0">
                <a:latin typeface="思源黑体 CN Normal" panose="020B0400000000000000" pitchFamily="34" charset="-122"/>
                <a:ea typeface="思源黑体 CN Normal" panose="020B0400000000000000" pitchFamily="34" charset="-122"/>
                <a:cs typeface="+mn-ea"/>
                <a:sym typeface="+mn-lt"/>
              </a:rPr>
              <a:t>误差。</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22" name="文本框"/>
          <p:cNvSpPr txBox="1"/>
          <p:nvPr/>
        </p:nvSpPr>
        <p:spPr>
          <a:xfrm>
            <a:off x="4276302" y="3308578"/>
            <a:ext cx="2005753" cy="46164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zh-CN" altLang="en-US" sz="1200" dirty="0">
                <a:latin typeface="思源黑体 CN Normal" panose="020B0400000000000000" pitchFamily="34" charset="-122"/>
                <a:ea typeface="思源黑体 CN Normal" panose="020B0400000000000000" pitchFamily="34" charset="-122"/>
                <a:cs typeface="+mn-ea"/>
                <a:sym typeface="+mn-lt"/>
              </a:rPr>
              <a:t>不再受到时间的局限，可以在夜晚继续</a:t>
            </a:r>
            <a:r>
              <a:rPr lang="zh-CN" altLang="en-US" sz="1200" dirty="0">
                <a:latin typeface="思源黑体 CN Normal" panose="020B0400000000000000" pitchFamily="34" charset="-122"/>
                <a:ea typeface="思源黑体 CN Normal" panose="020B0400000000000000" pitchFamily="34" charset="-122"/>
                <a:cs typeface="+mn-ea"/>
                <a:sym typeface="+mn-lt"/>
              </a:rPr>
              <a:t>使用，</a:t>
            </a:r>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sp>
        <p:nvSpPr>
          <p:cNvPr id="23" name="文本框"/>
          <p:cNvSpPr txBox="1"/>
          <p:nvPr/>
        </p:nvSpPr>
        <p:spPr>
          <a:xfrm>
            <a:off x="817457" y="2005185"/>
            <a:ext cx="1219200" cy="368935"/>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r>
              <a:rPr lang="zh-CN" altLang="en-US" sz="2400" dirty="0">
                <a:solidFill>
                  <a:schemeClr val="tx1"/>
                </a:solidFill>
                <a:latin typeface="思源黑体 CN Medium" panose="020B0600000000000000" pitchFamily="34" charset="-122"/>
                <a:ea typeface="思源黑体 CN Medium" panose="020B0600000000000000" pitchFamily="34" charset="-122"/>
                <a:cs typeface="+mn-ea"/>
                <a:sym typeface="+mn-lt"/>
              </a:rPr>
              <a:t>电子日晷</a:t>
            </a:r>
            <a:endParaRPr lang="zh-CN" altLang="en-US" sz="2400" dirty="0">
              <a:solidFill>
                <a:schemeClr val="tx1"/>
              </a:solidFill>
              <a:latin typeface="思源黑体 CN Medium" panose="020B0600000000000000" pitchFamily="34" charset="-122"/>
              <a:ea typeface="思源黑体 CN Medium" panose="020B0600000000000000" pitchFamily="34" charset="-122"/>
              <a:cs typeface="+mn-ea"/>
              <a:sym typeface="+mn-lt"/>
            </a:endParaRPr>
          </a:p>
        </p:txBody>
      </p:sp>
      <p:sp>
        <p:nvSpPr>
          <p:cNvPr id="24" name="文本框"/>
          <p:cNvSpPr txBox="1"/>
          <p:nvPr/>
        </p:nvSpPr>
        <p:spPr>
          <a:xfrm>
            <a:off x="802005" y="2760980"/>
            <a:ext cx="2512695" cy="268605"/>
          </a:xfrm>
          <a:prstGeom prst="rect">
            <a:avLst/>
          </a:prstGeom>
          <a:noFill/>
        </p:spPr>
        <p:txBody>
          <a:bodyPr wrap="square" lIns="0" tIns="0" rIns="0" bIns="0" rtlCol="0">
            <a:no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r>
              <a:rPr lang="en-US" altLang="zh-CN" sz="1600" dirty="0">
                <a:latin typeface="思源黑体 CN Normal" panose="020B0400000000000000" pitchFamily="34" charset="-122"/>
                <a:ea typeface="思源黑体 CN Normal" panose="020B0400000000000000" pitchFamily="34" charset="-122"/>
                <a:cs typeface="+mn-ea"/>
                <a:sym typeface="+mn-lt"/>
              </a:rPr>
              <a:t>·</a:t>
            </a:r>
            <a:r>
              <a:rPr lang="zh-CN" altLang="en-US" sz="1600" dirty="0">
                <a:latin typeface="思源黑体 CN Normal" panose="020B0400000000000000" pitchFamily="34" charset="-122"/>
                <a:ea typeface="思源黑体 CN Normal" panose="020B0400000000000000" pitchFamily="34" charset="-122"/>
                <a:cs typeface="+mn-ea"/>
                <a:sym typeface="+mn-lt"/>
              </a:rPr>
              <a:t>不受时间与空间限制</a:t>
            </a:r>
            <a:endParaRPr lang="zh-CN" altLang="en-US" sz="1600" dirty="0">
              <a:latin typeface="思源黑体 CN Normal" panose="020B0400000000000000" pitchFamily="34" charset="-122"/>
              <a:ea typeface="思源黑体 CN Normal" panose="020B0400000000000000" pitchFamily="34" charset="-122"/>
              <a:cs typeface="+mn-ea"/>
              <a:sym typeface="+mn-lt"/>
            </a:endParaRPr>
          </a:p>
          <a:p>
            <a:endParaRPr lang="zh-CN" altLang="en-US" sz="1600" dirty="0">
              <a:latin typeface="思源黑体 CN Normal" panose="020B0400000000000000" pitchFamily="34" charset="-122"/>
              <a:ea typeface="思源黑体 CN Normal" panose="020B0400000000000000" pitchFamily="34" charset="-122"/>
              <a:cs typeface="+mn-ea"/>
              <a:sym typeface="+mn-lt"/>
            </a:endParaRPr>
          </a:p>
          <a:p>
            <a:r>
              <a:rPr lang="en-US" altLang="zh-CN" sz="1600" dirty="0">
                <a:latin typeface="思源黑体 CN Normal" panose="020B0400000000000000" pitchFamily="34" charset="-122"/>
                <a:ea typeface="思源黑体 CN Normal" panose="020B0400000000000000" pitchFamily="34" charset="-122"/>
                <a:cs typeface="+mn-ea"/>
                <a:sym typeface="+mn-lt"/>
              </a:rPr>
              <a:t>·</a:t>
            </a:r>
            <a:r>
              <a:rPr lang="zh-CN" altLang="en-US" sz="1600" dirty="0">
                <a:latin typeface="思源黑体 CN Normal" panose="020B0400000000000000" pitchFamily="34" charset="-122"/>
                <a:ea typeface="思源黑体 CN Normal" panose="020B0400000000000000" pitchFamily="34" charset="-122"/>
                <a:cs typeface="+mn-ea"/>
                <a:sym typeface="+mn-lt"/>
              </a:rPr>
              <a:t>不再依赖于</a:t>
            </a:r>
            <a:r>
              <a:rPr lang="zh-CN" altLang="en-US" sz="1600" dirty="0">
                <a:latin typeface="思源黑体 CN Normal" panose="020B0400000000000000" pitchFamily="34" charset="-122"/>
                <a:ea typeface="思源黑体 CN Normal" panose="020B0400000000000000" pitchFamily="34" charset="-122"/>
                <a:cs typeface="+mn-ea"/>
                <a:sym typeface="+mn-lt"/>
              </a:rPr>
              <a:t>阳光</a:t>
            </a:r>
            <a:endParaRPr lang="zh-CN" altLang="en-US" sz="1600" dirty="0">
              <a:latin typeface="思源黑体 CN Normal" panose="020B0400000000000000" pitchFamily="34" charset="-122"/>
              <a:ea typeface="思源黑体 CN Normal" panose="020B0400000000000000" pitchFamily="34" charset="-122"/>
              <a:cs typeface="+mn-ea"/>
              <a:sym typeface="+mn-lt"/>
            </a:endParaRPr>
          </a:p>
          <a:p>
            <a:endParaRPr lang="zh-CN" altLang="en-US" sz="1600" dirty="0">
              <a:latin typeface="思源黑体 CN Normal" panose="020B0400000000000000" pitchFamily="34" charset="-122"/>
              <a:ea typeface="思源黑体 CN Normal" panose="020B0400000000000000" pitchFamily="34" charset="-122"/>
              <a:cs typeface="+mn-ea"/>
              <a:sym typeface="+mn-lt"/>
            </a:endParaRPr>
          </a:p>
          <a:p>
            <a:r>
              <a:rPr lang="en-US" altLang="zh-CN" sz="1600" dirty="0">
                <a:latin typeface="思源黑体 CN Normal" panose="020B0400000000000000" pitchFamily="34" charset="-122"/>
                <a:ea typeface="思源黑体 CN Normal" panose="020B0400000000000000" pitchFamily="34" charset="-122"/>
                <a:cs typeface="+mn-ea"/>
                <a:sym typeface="+mn-lt"/>
              </a:rPr>
              <a:t>·</a:t>
            </a:r>
            <a:r>
              <a:rPr lang="zh-CN" altLang="en-US" sz="1600" dirty="0">
                <a:latin typeface="思源黑体 CN Normal" panose="020B0400000000000000" pitchFamily="34" charset="-122"/>
                <a:ea typeface="思源黑体 CN Normal" panose="020B0400000000000000" pitchFamily="34" charset="-122"/>
                <a:cs typeface="+mn-ea"/>
                <a:sym typeface="+mn-lt"/>
              </a:rPr>
              <a:t>拥有较小的精度</a:t>
            </a:r>
            <a:r>
              <a:rPr lang="zh-CN" altLang="en-US" sz="1600" dirty="0">
                <a:latin typeface="思源黑体 CN Normal" panose="020B0400000000000000" pitchFamily="34" charset="-122"/>
                <a:ea typeface="思源黑体 CN Normal" panose="020B0400000000000000" pitchFamily="34" charset="-122"/>
                <a:cs typeface="+mn-ea"/>
                <a:sym typeface="+mn-lt"/>
              </a:rPr>
              <a:t>误差</a:t>
            </a:r>
            <a:endParaRPr lang="zh-CN" altLang="en-US" sz="1600" dirty="0">
              <a:latin typeface="思源黑体 CN Normal" panose="020B0400000000000000" pitchFamily="34" charset="-122"/>
              <a:ea typeface="思源黑体 CN Normal" panose="020B0400000000000000" pitchFamily="34" charset="-122"/>
              <a:cs typeface="+mn-ea"/>
              <a:sym typeface="+mn-lt"/>
            </a:endParaRPr>
          </a:p>
          <a:p>
            <a:endParaRPr lang="zh-CN" altLang="en-US" sz="1600" dirty="0">
              <a:latin typeface="思源黑体 CN Normal" panose="020B0400000000000000" pitchFamily="34" charset="-122"/>
              <a:ea typeface="思源黑体 CN Normal" panose="020B0400000000000000" pitchFamily="34" charset="-122"/>
              <a:cs typeface="+mn-ea"/>
              <a:sym typeface="+mn-lt"/>
            </a:endParaRPr>
          </a:p>
        </p:txBody>
      </p:sp>
      <p:sp>
        <p:nvSpPr>
          <p:cNvPr id="26" name="文本框"/>
          <p:cNvSpPr txBox="1"/>
          <p:nvPr/>
        </p:nvSpPr>
        <p:spPr>
          <a:xfrm>
            <a:off x="821267" y="3416528"/>
            <a:ext cx="2493433" cy="230505"/>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endParaRPr lang="zh-CN" altLang="en-US" sz="1200" dirty="0">
              <a:latin typeface="思源黑体 CN Normal" panose="020B0400000000000000" pitchFamily="34" charset="-122"/>
              <a:ea typeface="思源黑体 CN Normal" panose="020B0400000000000000" pitchFamily="34" charset="-122"/>
              <a:cs typeface="+mn-ea"/>
              <a:sym typeface="+mn-lt"/>
            </a:endParaRPr>
          </a:p>
        </p:txBody>
      </p:sp>
      <p:pic>
        <p:nvPicPr>
          <p:cNvPr id="2" name="图片 1" descr="L1"/>
          <p:cNvPicPr>
            <a:picLocks noChangeAspect="1"/>
          </p:cNvPicPr>
          <p:nvPr/>
        </p:nvPicPr>
        <p:blipFill>
          <a:blip r:embed="rId6"/>
          <a:stretch>
            <a:fillRect/>
          </a:stretch>
        </p:blipFill>
        <p:spPr>
          <a:xfrm>
            <a:off x="7216140" y="2366645"/>
            <a:ext cx="1092835" cy="744855"/>
          </a:xfrm>
          <a:prstGeom prst="rect">
            <a:avLst/>
          </a:prstGeom>
        </p:spPr>
      </p:pic>
      <p:pic>
        <p:nvPicPr>
          <p:cNvPr id="4" name="图片 3" descr="L2"/>
          <p:cNvPicPr>
            <a:picLocks noChangeAspect="1"/>
          </p:cNvPicPr>
          <p:nvPr/>
        </p:nvPicPr>
        <p:blipFill>
          <a:blip r:embed="rId7"/>
          <a:stretch>
            <a:fillRect/>
          </a:stretch>
        </p:blipFill>
        <p:spPr>
          <a:xfrm>
            <a:off x="7947025" y="3769995"/>
            <a:ext cx="1117600" cy="567055"/>
          </a:xfrm>
          <a:prstGeom prst="rect">
            <a:avLst/>
          </a:prstGeom>
        </p:spPr>
      </p:pic>
      <p:pic>
        <p:nvPicPr>
          <p:cNvPr id="9" name="图片 8" descr="L3"/>
          <p:cNvPicPr>
            <a:picLocks noChangeAspect="1"/>
          </p:cNvPicPr>
          <p:nvPr/>
        </p:nvPicPr>
        <p:blipFill>
          <a:blip r:embed="rId8"/>
          <a:stretch>
            <a:fillRect/>
          </a:stretch>
        </p:blipFill>
        <p:spPr>
          <a:xfrm>
            <a:off x="8663305" y="2366645"/>
            <a:ext cx="949960" cy="533400"/>
          </a:xfrm>
          <a:prstGeom prst="rect">
            <a:avLst/>
          </a:prstGeom>
        </p:spPr>
      </p:pic>
      <p:sp>
        <p:nvSpPr>
          <p:cNvPr id="14" name="文本框 13"/>
          <p:cNvSpPr txBox="1"/>
          <p:nvPr/>
        </p:nvSpPr>
        <p:spPr>
          <a:xfrm>
            <a:off x="7263765" y="2426970"/>
            <a:ext cx="1266825" cy="602615"/>
          </a:xfrm>
          <a:prstGeom prst="rect">
            <a:avLst/>
          </a:prstGeom>
        </p:spPr>
        <p:txBody>
          <a:bodyPr>
            <a:noAutofit/>
            <a:extLst>
              <a:ext uri="{4A0BC546-FE56-4ADE-93B0-CB8AF2F6F144}">
                <wpsdc:textFrameExt xmlns:wpsdc="http://www.wps.cn/officeDocument/2022/drawingmlCustomData" type="text"/>
              </a:ext>
            </a:extLst>
          </a:bodyPr>
          <a:p>
            <a:pPr algn="l"/>
            <a:r>
              <a:rPr lang="zh-CN" altLang="en-US" sz="2800" b="1">
                <a:solidFill>
                  <a:schemeClr val="bg1"/>
                </a:solidFill>
                <a:latin typeface="微软雅黑" panose="020B0503020204020204" charset="-122"/>
                <a:ea typeface="微软雅黑" panose="020B0503020204020204" charset="-122"/>
              </a:rPr>
              <a:t>时间</a:t>
            </a:r>
            <a:endParaRPr lang="zh-CN" altLang="en-US" sz="2800" b="1">
              <a:solidFill>
                <a:schemeClr val="bg1"/>
              </a:solidFill>
              <a:latin typeface="微软雅黑" panose="020B0503020204020204" charset="-122"/>
              <a:ea typeface="微软雅黑" panose="020B0503020204020204" charset="-122"/>
            </a:endParaRPr>
          </a:p>
        </p:txBody>
      </p:sp>
      <p:sp>
        <p:nvSpPr>
          <p:cNvPr id="17" name="文本框 16"/>
          <p:cNvSpPr txBox="1"/>
          <p:nvPr/>
        </p:nvSpPr>
        <p:spPr>
          <a:xfrm>
            <a:off x="8663305" y="2374265"/>
            <a:ext cx="1389380" cy="58356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3200" b="1">
                <a:solidFill>
                  <a:schemeClr val="bg1"/>
                </a:solidFill>
                <a:latin typeface="微软雅黑" panose="020B0503020204020204" charset="-122"/>
                <a:ea typeface="微软雅黑" panose="020B0503020204020204" charset="-122"/>
              </a:rPr>
              <a:t>环境</a:t>
            </a:r>
            <a:endParaRPr lang="zh-CN" altLang="en-US" sz="3200" b="1">
              <a:solidFill>
                <a:schemeClr val="bg1"/>
              </a:solidFill>
              <a:latin typeface="微软雅黑" panose="020B0503020204020204" charset="-122"/>
              <a:ea typeface="微软雅黑" panose="020B0503020204020204" charset="-122"/>
            </a:endParaRPr>
          </a:p>
        </p:txBody>
      </p:sp>
      <p:sp>
        <p:nvSpPr>
          <p:cNvPr id="18" name="文本框 17"/>
          <p:cNvSpPr txBox="1"/>
          <p:nvPr/>
        </p:nvSpPr>
        <p:spPr>
          <a:xfrm>
            <a:off x="7805420" y="3633470"/>
            <a:ext cx="120142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800" b="1">
                <a:solidFill>
                  <a:schemeClr val="bg1"/>
                </a:solidFill>
                <a:latin typeface="Arial" panose="020B0604020202020204" pitchFamily="34" charset="0"/>
                <a:ea typeface="微软雅黑" panose="020B0503020204020204" charset="-122"/>
              </a:rPr>
              <a:t>  </a:t>
            </a:r>
            <a:r>
              <a:rPr lang="zh-CN" altLang="en-US" sz="2800" b="1">
                <a:solidFill>
                  <a:schemeClr val="bg1"/>
                </a:solidFill>
                <a:latin typeface="Arial" panose="020B0604020202020204" pitchFamily="34" charset="0"/>
                <a:ea typeface="微软雅黑" panose="020B0503020204020204" charset="-122"/>
              </a:rPr>
              <a:t>误差</a:t>
            </a:r>
            <a:endParaRPr lang="zh-CN" altLang="en-US" sz="2800" b="1">
              <a:solidFill>
                <a:schemeClr val="bg1"/>
              </a:solidFill>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终止 4"/>
          <p:cNvSpPr/>
          <p:nvPr/>
        </p:nvSpPr>
        <p:spPr>
          <a:xfrm>
            <a:off x="2492682" y="2254685"/>
            <a:ext cx="7803713" cy="2451969"/>
          </a:xfrm>
          <a:prstGeom prst="flowChartTerminator">
            <a:avLst/>
          </a:prstGeom>
          <a:solidFill>
            <a:srgbClr val="5B8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91013" y="1700408"/>
            <a:ext cx="3457184" cy="3457184"/>
          </a:xfrm>
          <a:prstGeom prst="ellipse">
            <a:avLst/>
          </a:prstGeom>
          <a:noFill/>
          <a:ln w="28575">
            <a:solidFill>
              <a:srgbClr val="CBE3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52647" y="3171917"/>
            <a:ext cx="6002762" cy="583565"/>
          </a:xfrm>
          <a:prstGeom prst="rect">
            <a:avLst/>
          </a:prstGeom>
          <a:noFill/>
        </p:spPr>
        <p:txBody>
          <a:bodyPr wrap="square" rtlCol="0">
            <a:spAutoFit/>
          </a:bodyPr>
          <a:lstStyle/>
          <a:p>
            <a:pPr defTabSz="457200"/>
            <a:r>
              <a:rPr lang="zh-CN" altLang="en-US" sz="32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rPr>
              <a:t>电子日晷的介绍与</a:t>
            </a:r>
            <a:r>
              <a:rPr lang="zh-CN" altLang="en-US" sz="32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rPr>
              <a:t>实现</a:t>
            </a:r>
            <a:endParaRPr lang="zh-CN" altLang="en-US" sz="3200" dirty="0">
              <a:solidFill>
                <a:schemeClr val="bg1"/>
              </a:solidFill>
              <a:latin typeface="思源黑体" panose="020B0400000000000000" pitchFamily="34" charset="-122"/>
              <a:ea typeface="思源黑体" panose="020B0400000000000000" pitchFamily="34" charset="-122"/>
              <a:sym typeface="思源黑体" panose="020B0400000000000000" pitchFamily="34" charset="-122"/>
            </a:endParaRPr>
          </a:p>
        </p:txBody>
      </p:sp>
      <p:sp>
        <p:nvSpPr>
          <p:cNvPr id="7" name="椭圆 6"/>
          <p:cNvSpPr/>
          <p:nvPr/>
        </p:nvSpPr>
        <p:spPr>
          <a:xfrm>
            <a:off x="2175407" y="2224595"/>
            <a:ext cx="2500402" cy="2500402"/>
          </a:xfrm>
          <a:prstGeom prst="ellipse">
            <a:avLst/>
          </a:prstGeom>
          <a:solidFill>
            <a:srgbClr val="CBE3E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思源黑体"/>
              <a:cs typeface="+mn-cs"/>
            </a:endParaRPr>
          </a:p>
        </p:txBody>
      </p:sp>
      <p:sp>
        <p:nvSpPr>
          <p:cNvPr id="8" name="椭圆 7"/>
          <p:cNvSpPr/>
          <p:nvPr/>
        </p:nvSpPr>
        <p:spPr>
          <a:xfrm>
            <a:off x="2608682" y="2657870"/>
            <a:ext cx="1633852" cy="1633852"/>
          </a:xfrm>
          <a:prstGeom prst="ellipse">
            <a:avLst/>
          </a:prstGeom>
          <a:solidFill>
            <a:schemeClr val="bg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prstClr val="white"/>
              </a:solidFill>
              <a:effectLst/>
              <a:uLnTx/>
              <a:uFillTx/>
              <a:latin typeface="思源黑体" panose="020B0400000000000000" pitchFamily="34" charset="-122"/>
              <a:ea typeface="思源黑体" panose="020B0400000000000000" pitchFamily="34" charset="-122"/>
              <a:cs typeface="+mn-cs"/>
            </a:endParaRPr>
          </a:p>
        </p:txBody>
      </p:sp>
      <p:sp>
        <p:nvSpPr>
          <p:cNvPr id="9" name="矩形 8"/>
          <p:cNvSpPr/>
          <p:nvPr/>
        </p:nvSpPr>
        <p:spPr>
          <a:xfrm>
            <a:off x="2863595" y="2894052"/>
            <a:ext cx="1124027" cy="1107996"/>
          </a:xfrm>
          <a:prstGeom prst="rect">
            <a:avLst/>
          </a:prstGeom>
        </p:spPr>
        <p:txBody>
          <a:bodyPr wrap="none">
            <a:spAutoFit/>
          </a:bodyPr>
          <a:lstStyle/>
          <a:p>
            <a:pPr algn="ctr" defTabSz="457200"/>
            <a:r>
              <a:rPr lang="en-US" altLang="zh-CN" sz="6600" dirty="0">
                <a:solidFill>
                  <a:srgbClr val="5B89AB"/>
                </a:solidFill>
                <a:latin typeface="Segoe UI Semibold" panose="020B0702040204020203" pitchFamily="34" charset="0"/>
                <a:ea typeface="思源黑体"/>
                <a:cs typeface="Segoe UI Semibold" panose="020B0702040204020203" pitchFamily="34" charset="0"/>
              </a:rPr>
              <a:t>03</a:t>
            </a:r>
            <a:endParaRPr lang="en-US" altLang="zh-CN" sz="6600" dirty="0">
              <a:solidFill>
                <a:srgbClr val="5B89AB"/>
              </a:solidFill>
              <a:latin typeface="Segoe UI Semibold" panose="020B0702040204020203" pitchFamily="34" charset="0"/>
              <a:ea typeface="思源黑体"/>
              <a:cs typeface="Segoe UI Semibold" panose="020B0702040204020203" pitchFamily="34" charset="0"/>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PP_MARK_KEY" val="3598baa8-ac0a-4fa4-a602-b1e363a35a14"/>
  <p:tag name="COMMONDATA" val="eyJoZGlkIjoiNWI5MGI1ZDUxNDExMWNmNjQzY2ZmOTVmOGU2MDIxZm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1641</Words>
  <Application>WPS 演示</Application>
  <PresentationFormat>宽屏</PresentationFormat>
  <Paragraphs>210</Paragraphs>
  <Slides>17</Slides>
  <Notes>0</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17</vt:i4>
      </vt:variant>
    </vt:vector>
  </HeadingPairs>
  <TitlesOfParts>
    <vt:vector size="40" baseType="lpstr">
      <vt:lpstr>Arial</vt:lpstr>
      <vt:lpstr>宋体</vt:lpstr>
      <vt:lpstr>Wingdings</vt:lpstr>
      <vt:lpstr>思源黑体 CN Heavy</vt:lpstr>
      <vt:lpstr>黑体</vt:lpstr>
      <vt:lpstr>思源黑体 CN ExtraLight</vt:lpstr>
      <vt:lpstr>Source Han Serif SC</vt:lpstr>
      <vt:lpstr>Century Gothic</vt:lpstr>
      <vt:lpstr>思源黑体</vt:lpstr>
      <vt:lpstr>思源黑体</vt:lpstr>
      <vt:lpstr>Segoe UI Semibold</vt:lpstr>
      <vt:lpstr>思源黑体 CN Regular</vt:lpstr>
      <vt:lpstr>思源黑体 CN Bold</vt:lpstr>
      <vt:lpstr>思源黑体 CN Medium</vt:lpstr>
      <vt:lpstr>思源黑体 CN Normal</vt:lpstr>
      <vt:lpstr>微软雅黑</vt:lpstr>
      <vt:lpstr>Source Han Sans SC</vt:lpstr>
      <vt:lpstr>等线</vt:lpstr>
      <vt:lpstr>Arial Unicode MS</vt:lpstr>
      <vt:lpstr>等线 Light</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Administrator;Cha小薰</dc:creator>
  <cp:lastModifiedBy>旷兮若谷</cp:lastModifiedBy>
  <cp:revision>21</cp:revision>
  <dcterms:created xsi:type="dcterms:W3CDTF">2020-07-29T14:55:00Z</dcterms:created>
  <dcterms:modified xsi:type="dcterms:W3CDTF">2023-08-17T13:14:08Z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9EEB819B38024CB88796EE721E34E532_11</vt:lpwstr>
  </property>
  <property fmtid="{D5CDD505-2E9C-101B-9397-08002B2CF9AE}" pid="3" name="KSOProductBuildVer">
    <vt:lpwstr>2052-11.1.0.14309</vt:lpwstr>
  </property>
</Properties>
</file>